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0"/>
  </p:notesMasterIdLst>
  <p:sldIdLst>
    <p:sldId id="271" r:id="rId3"/>
    <p:sldId id="280" r:id="rId4"/>
    <p:sldId id="272" r:id="rId5"/>
    <p:sldId id="284" r:id="rId6"/>
    <p:sldId id="273" r:id="rId7"/>
    <p:sldId id="275" r:id="rId8"/>
    <p:sldId id="270" r:id="rId9"/>
    <p:sldId id="277" r:id="rId10"/>
    <p:sldId id="285" r:id="rId11"/>
    <p:sldId id="286" r:id="rId12"/>
    <p:sldId id="274" r:id="rId13"/>
    <p:sldId id="257" r:id="rId14"/>
    <p:sldId id="259" r:id="rId15"/>
    <p:sldId id="288" r:id="rId16"/>
    <p:sldId id="289" r:id="rId17"/>
    <p:sldId id="261" r:id="rId18"/>
    <p:sldId id="262" r:id="rId19"/>
    <p:sldId id="282" r:id="rId20"/>
    <p:sldId id="292" r:id="rId21"/>
    <p:sldId id="293" r:id="rId22"/>
    <p:sldId id="306" r:id="rId23"/>
    <p:sldId id="297" r:id="rId24"/>
    <p:sldId id="299" r:id="rId25"/>
    <p:sldId id="302" r:id="rId26"/>
    <p:sldId id="304" r:id="rId27"/>
    <p:sldId id="301" r:id="rId28"/>
    <p:sldId id="305" r:id="rId29"/>
    <p:sldId id="295" r:id="rId30"/>
    <p:sldId id="290" r:id="rId31"/>
    <p:sldId id="268" r:id="rId32"/>
    <p:sldId id="263" r:id="rId33"/>
    <p:sldId id="278" r:id="rId34"/>
    <p:sldId id="264" r:id="rId35"/>
    <p:sldId id="279" r:id="rId36"/>
    <p:sldId id="291" r:id="rId37"/>
    <p:sldId id="287" r:id="rId38"/>
    <p:sldId id="276"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s, Laura (DHSS)" initials="OL(" lastIdx="1" clrIdx="0">
    <p:extLst>
      <p:ext uri="{19B8F6BF-5375-455C-9EA6-DF929625EA0E}">
        <p15:presenceInfo xmlns:p15="http://schemas.microsoft.com/office/powerpoint/2012/main" userId="S::Laura.Owens@delaware.gov::bd586885-62ce-470d-9d90-ffb3593f3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150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59" autoAdjust="0"/>
  </p:normalViewPr>
  <p:slideViewPr>
    <p:cSldViewPr snapToGrid="0">
      <p:cViewPr varScale="1">
        <p:scale>
          <a:sx n="86" d="100"/>
          <a:sy n="86" d="100"/>
        </p:scale>
        <p:origin x="147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36769" y="0"/>
            <a:ext cx="3011699" cy="463407"/>
          </a:xfrm>
          <a:prstGeom prst="rect">
            <a:avLst/>
          </a:prstGeom>
        </p:spPr>
        <p:txBody>
          <a:bodyPr vert="horz" lIns="92446" tIns="46223" rIns="92446" bIns="46223" rtlCol="0"/>
          <a:lstStyle>
            <a:lvl1pPr algn="r">
              <a:defRPr sz="1200"/>
            </a:lvl1pPr>
          </a:lstStyle>
          <a:p>
            <a:fld id="{F61F2926-CA4B-45E8-B886-F3C6B2F9F411}" type="datetimeFigureOut">
              <a:rPr lang="en-US" smtClean="0"/>
              <a:t>6/11/2020</a:t>
            </a:fld>
            <a:endParaRPr lang="en-US"/>
          </a:p>
        </p:txBody>
      </p:sp>
      <p:sp>
        <p:nvSpPr>
          <p:cNvPr id="4" name="Slide Image Placeholder 3"/>
          <p:cNvSpPr>
            <a:spLocks noGrp="1" noRot="1" noChangeAspect="1"/>
          </p:cNvSpPr>
          <p:nvPr>
            <p:ph type="sldImg" idx="2"/>
          </p:nvPr>
        </p:nvSpPr>
        <p:spPr>
          <a:xfrm>
            <a:off x="706438" y="1154113"/>
            <a:ext cx="5538787" cy="31162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6"/>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46" tIns="46223" rIns="92446" bIns="46223" rtlCol="0" anchor="b"/>
          <a:lstStyle>
            <a:lvl1pPr algn="r">
              <a:defRPr sz="1200"/>
            </a:lvl1pPr>
          </a:lstStyle>
          <a:p>
            <a:fld id="{78CDCAFE-30AB-46EC-9738-356415BBB5A5}" type="slidenum">
              <a:rPr lang="en-US" smtClean="0"/>
              <a:t>‹#›</a:t>
            </a:fld>
            <a:endParaRPr lang="en-US"/>
          </a:p>
        </p:txBody>
      </p:sp>
    </p:spTree>
    <p:extLst>
      <p:ext uri="{BB962C8B-B14F-4D97-AF65-F5344CB8AC3E}">
        <p14:creationId xmlns:p14="http://schemas.microsoft.com/office/powerpoint/2010/main" val="195161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12</a:t>
            </a:fld>
            <a:endParaRPr lang="en-US"/>
          </a:p>
        </p:txBody>
      </p:sp>
    </p:spTree>
    <p:extLst>
      <p:ext uri="{BB962C8B-B14F-4D97-AF65-F5344CB8AC3E}">
        <p14:creationId xmlns:p14="http://schemas.microsoft.com/office/powerpoint/2010/main" val="281959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DCAFE-30AB-46EC-9738-356415BBB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1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13</a:t>
            </a:fld>
            <a:endParaRPr lang="en-US"/>
          </a:p>
        </p:txBody>
      </p:sp>
    </p:spTree>
    <p:extLst>
      <p:ext uri="{BB962C8B-B14F-4D97-AF65-F5344CB8AC3E}">
        <p14:creationId xmlns:p14="http://schemas.microsoft.com/office/powerpoint/2010/main" val="361849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14</a:t>
            </a:fld>
            <a:endParaRPr lang="en-US"/>
          </a:p>
        </p:txBody>
      </p:sp>
    </p:spTree>
    <p:extLst>
      <p:ext uri="{BB962C8B-B14F-4D97-AF65-F5344CB8AC3E}">
        <p14:creationId xmlns:p14="http://schemas.microsoft.com/office/powerpoint/2010/main" val="186858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DCAFE-30AB-46EC-9738-356415BBB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12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16</a:t>
            </a:fld>
            <a:endParaRPr lang="en-US"/>
          </a:p>
        </p:txBody>
      </p:sp>
    </p:spTree>
    <p:extLst>
      <p:ext uri="{BB962C8B-B14F-4D97-AF65-F5344CB8AC3E}">
        <p14:creationId xmlns:p14="http://schemas.microsoft.com/office/powerpoint/2010/main" val="283521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CDCAFE-30AB-46EC-9738-356415BBB5A5}" type="slidenum">
              <a:rPr lang="en-US" smtClean="0"/>
              <a:t>18</a:t>
            </a:fld>
            <a:endParaRPr lang="en-US"/>
          </a:p>
        </p:txBody>
      </p:sp>
    </p:spTree>
    <p:extLst>
      <p:ext uri="{BB962C8B-B14F-4D97-AF65-F5344CB8AC3E}">
        <p14:creationId xmlns:p14="http://schemas.microsoft.com/office/powerpoint/2010/main" val="386788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29</a:t>
            </a:fld>
            <a:endParaRPr lang="en-US"/>
          </a:p>
        </p:txBody>
      </p:sp>
    </p:spTree>
    <p:extLst>
      <p:ext uri="{BB962C8B-B14F-4D97-AF65-F5344CB8AC3E}">
        <p14:creationId xmlns:p14="http://schemas.microsoft.com/office/powerpoint/2010/main" val="105980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31</a:t>
            </a:fld>
            <a:endParaRPr lang="en-US"/>
          </a:p>
        </p:txBody>
      </p:sp>
    </p:spTree>
    <p:extLst>
      <p:ext uri="{BB962C8B-B14F-4D97-AF65-F5344CB8AC3E}">
        <p14:creationId xmlns:p14="http://schemas.microsoft.com/office/powerpoint/2010/main" val="162676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DCAFE-30AB-46EC-9738-356415BBB5A5}" type="slidenum">
              <a:rPr lang="en-US" smtClean="0"/>
              <a:t>34</a:t>
            </a:fld>
            <a:endParaRPr lang="en-US"/>
          </a:p>
        </p:txBody>
      </p:sp>
    </p:spTree>
    <p:extLst>
      <p:ext uri="{BB962C8B-B14F-4D97-AF65-F5344CB8AC3E}">
        <p14:creationId xmlns:p14="http://schemas.microsoft.com/office/powerpoint/2010/main" val="2215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08019" y="3657600"/>
            <a:ext cx="10986811" cy="2835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3" y="990600"/>
            <a:ext cx="10653003"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7E425B0-6D4F-4CC9-AF21-60AC91C8759C}" type="datetimeFigureOut">
              <a:rPr lang="en-US" smtClean="0"/>
              <a:t>6/11/2020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896DAE-FE48-4422-A362-54E3C8064B79}" type="slidenum">
              <a:rPr lang="en-US" smtClean="0"/>
              <a:t>‹#›</a:t>
            </a:fld>
            <a:endParaRPr lang="en-US"/>
          </a:p>
        </p:txBody>
      </p:sp>
    </p:spTree>
    <p:extLst>
      <p:ext uri="{BB962C8B-B14F-4D97-AF65-F5344CB8AC3E}">
        <p14:creationId xmlns:p14="http://schemas.microsoft.com/office/powerpoint/2010/main" val="37681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425B0-6D4F-4CC9-AF21-60AC91C8759C}"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6DAE-FE48-4422-A362-54E3C8064B79}" type="slidenum">
              <a:rPr lang="en-US" smtClean="0"/>
              <a:t>‹#›</a:t>
            </a:fld>
            <a:endParaRPr lang="en-US"/>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10076645" y="710978"/>
            <a:ext cx="1351280" cy="1036320"/>
          </a:xfrm>
          <a:prstGeom prst="rect">
            <a:avLst/>
          </a:prstGeom>
          <a:noFill/>
          <a:ln>
            <a:noFill/>
          </a:ln>
        </p:spPr>
      </p:pic>
    </p:spTree>
    <p:extLst>
      <p:ext uri="{BB962C8B-B14F-4D97-AF65-F5344CB8AC3E}">
        <p14:creationId xmlns:p14="http://schemas.microsoft.com/office/powerpoint/2010/main" val="316276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fld id="{D7E425B0-6D4F-4CC9-AF21-60AC91C8759C}" type="datetimeFigureOut">
              <a:rPr lang="en-US" smtClean="0"/>
              <a:t>6/11/2020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896DAE-FE48-4422-A362-54E3C8064B79}" type="slidenum">
              <a:rPr lang="en-US" smtClean="0"/>
              <a:t>‹#›</a:t>
            </a:fld>
            <a:endParaRPr lang="en-US"/>
          </a:p>
        </p:txBody>
      </p:sp>
    </p:spTree>
    <p:extLst>
      <p:ext uri="{BB962C8B-B14F-4D97-AF65-F5344CB8AC3E}">
        <p14:creationId xmlns:p14="http://schemas.microsoft.com/office/powerpoint/2010/main" val="372644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2133600" y="6400800"/>
            <a:ext cx="8737600" cy="457200"/>
          </a:xfrm>
        </p:spPr>
        <p:txBody>
          <a:bodyPr/>
          <a:lstStyle>
            <a:lvl1pPr>
              <a:defRPr sz="675" baseline="0">
                <a:solidFill>
                  <a:schemeClr val="tx1"/>
                </a:solidFill>
              </a:defRPr>
            </a:lvl1p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lvl1pPr>
              <a:defRPr>
                <a:solidFill>
                  <a:schemeClr val="tx1"/>
                </a:solidFill>
              </a:defRPr>
            </a:lvl1pPr>
          </a:lstStyle>
          <a:p>
            <a:fld id="{8E896DAE-FE48-4422-A362-54E3C8064B79}" type="slidenum">
              <a:rPr lang="en-US" smtClean="0"/>
              <a:t>‹#›</a:t>
            </a:fld>
            <a:endParaRPr lang="en-US"/>
          </a:p>
        </p:txBody>
      </p:sp>
    </p:spTree>
    <p:extLst>
      <p:ext uri="{BB962C8B-B14F-4D97-AF65-F5344CB8AC3E}">
        <p14:creationId xmlns:p14="http://schemas.microsoft.com/office/powerpoint/2010/main" val="13110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416800" y="6400800"/>
            <a:ext cx="4003040" cy="274320"/>
          </a:xfrm>
          <a:prstGeom prst="rect">
            <a:avLst/>
          </a:prstGeom>
        </p:spPr>
        <p:txBody>
          <a:bodyPr/>
          <a:lstStyle/>
          <a:p>
            <a:fld id="{D7E425B0-6D4F-4CC9-AF21-60AC91C8759C}" type="datetimeFigureOut">
              <a:rPr lang="en-US" smtClean="0"/>
              <a:t>6/11/2020</a:t>
            </a:fld>
            <a:endParaRPr lang="en-US"/>
          </a:p>
        </p:txBody>
      </p:sp>
      <p:sp>
        <p:nvSpPr>
          <p:cNvPr id="4" name="Footer Placeholder 3"/>
          <p:cNvSpPr>
            <a:spLocks noGrp="1"/>
          </p:cNvSpPr>
          <p:nvPr>
            <p:ph type="ftr" sz="quarter" idx="11"/>
          </p:nvPr>
        </p:nvSpPr>
        <p:spPr>
          <a:xfrm>
            <a:off x="1346200" y="5105400"/>
            <a:ext cx="6197600" cy="426720"/>
          </a:xfrm>
          <a:prstGeom prst="rect">
            <a:avLst/>
          </a:prstGeom>
        </p:spPr>
        <p:txBody>
          <a:bodyPr/>
          <a:lstStyle/>
          <a:p>
            <a:endParaRPr lang="en-US"/>
          </a:p>
        </p:txBody>
      </p:sp>
      <p:sp>
        <p:nvSpPr>
          <p:cNvPr id="5" name="Slide Number Placeholder 4"/>
          <p:cNvSpPr>
            <a:spLocks noGrp="1"/>
          </p:cNvSpPr>
          <p:nvPr>
            <p:ph type="sldNum" sz="quarter" idx="12"/>
          </p:nvPr>
        </p:nvSpPr>
        <p:spPr>
          <a:xfrm>
            <a:off x="10566404" y="6351494"/>
            <a:ext cx="619051" cy="274320"/>
          </a:xfrm>
          <a:prstGeom prst="rect">
            <a:avLst/>
          </a:prstGeom>
        </p:spPr>
        <p:txBody>
          <a:bodyPr/>
          <a:lstStyle/>
          <a:p>
            <a:fld id="{8E896DAE-FE48-4422-A362-54E3C8064B79}" type="slidenum">
              <a:rPr lang="en-US" smtClean="0"/>
              <a:t>‹#›</a:t>
            </a:fld>
            <a:endParaRPr lang="en-US"/>
          </a:p>
        </p:txBody>
      </p:sp>
    </p:spTree>
    <p:extLst>
      <p:ext uri="{BB962C8B-B14F-4D97-AF65-F5344CB8AC3E}">
        <p14:creationId xmlns:p14="http://schemas.microsoft.com/office/powerpoint/2010/main" val="60440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94495" y="6342239"/>
            <a:ext cx="601837" cy="365125"/>
          </a:xfrm>
          <a:prstGeom prst="rect">
            <a:avLst/>
          </a:prstGeom>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9124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Statement To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8" name="Text Placeholder 5"/>
          <p:cNvSpPr>
            <a:spLocks noGrp="1"/>
          </p:cNvSpPr>
          <p:nvPr>
            <p:ph type="body" sz="quarter" idx="11"/>
          </p:nvPr>
        </p:nvSpPr>
        <p:spPr>
          <a:xfrm>
            <a:off x="605368" y="548640"/>
            <a:ext cx="10977033" cy="5589693"/>
          </a:xfrm>
        </p:spPr>
        <p:txBody>
          <a:bodyPr/>
          <a:lstStyle>
            <a:lvl1pPr>
              <a:lnSpc>
                <a:spcPct val="90000"/>
              </a:lnSpc>
              <a:spcAft>
                <a:spcPts val="600"/>
              </a:spcAft>
              <a:defRPr sz="3200" spc="-150" baseline="0">
                <a:latin typeface="Arial Black" charset="0"/>
              </a:defRPr>
            </a:lvl1pPr>
            <a:lvl2pPr>
              <a:lnSpc>
                <a:spcPct val="100000"/>
              </a:lnSpc>
              <a:spcBef>
                <a:spcPts val="0"/>
              </a:spcBef>
              <a:spcAft>
                <a:spcPts val="1200"/>
              </a:spcAft>
              <a:defRPr sz="3200" spc="-100" baseline="0">
                <a:solidFill>
                  <a:schemeClr val="accent3"/>
                </a:solidFill>
              </a:defRPr>
            </a:lvl2pPr>
            <a:lvl3pPr>
              <a:lnSpc>
                <a:spcPct val="100000"/>
              </a:lnSpc>
              <a:spcBef>
                <a:spcPts val="0"/>
              </a:spcBef>
              <a:spcAft>
                <a:spcPts val="1200"/>
              </a:spcAft>
              <a:defRPr sz="3200" b="0">
                <a:solidFill>
                  <a:schemeClr val="tx2"/>
                </a:solidFill>
              </a:defRPr>
            </a:lvl3pPr>
            <a:lvl4pPr>
              <a:lnSpc>
                <a:spcPct val="100000"/>
              </a:lnSpc>
              <a:spcBef>
                <a:spcPts val="0"/>
              </a:spcBef>
              <a:spcAft>
                <a:spcPts val="1200"/>
              </a:spcAft>
              <a:defRPr sz="3200"/>
            </a:lvl4pPr>
            <a:lvl5pPr marL="285750" indent="-285750">
              <a:lnSpc>
                <a:spcPct val="100000"/>
              </a:lnSpc>
              <a:spcBef>
                <a:spcPts val="0"/>
              </a:spcBef>
              <a:spcAft>
                <a:spcPts val="0"/>
              </a:spcAft>
              <a:defRPr sz="3200"/>
            </a:lvl5pPr>
          </a:lstStyle>
          <a:p>
            <a:pPr lvl="0"/>
            <a:r>
              <a:rPr lang="en-US"/>
              <a:t>Click to edit Master text styles</a:t>
            </a:r>
          </a:p>
          <a:p>
            <a:pPr lvl="1"/>
            <a:r>
              <a:rPr lang="en-US"/>
              <a:t>Second level</a:t>
            </a:r>
          </a:p>
        </p:txBody>
      </p:sp>
      <p:sp>
        <p:nvSpPr>
          <p:cNvPr id="4" name="Content Placeholder 2"/>
          <p:cNvSpPr>
            <a:spLocks noGrp="1"/>
          </p:cNvSpPr>
          <p:nvPr>
            <p:ph idx="1" hasCustomPrompt="1"/>
          </p:nvPr>
        </p:nvSpPr>
        <p:spPr>
          <a:xfrm>
            <a:off x="609600" y="1823005"/>
            <a:ext cx="10972801" cy="4315327"/>
          </a:xfrm>
          <a:prstGeom prst="rect">
            <a:avLst/>
          </a:prstGeom>
        </p:spPr>
        <p:txBody>
          <a:bodyPr/>
          <a:lstStyle>
            <a:lvl1pPr>
              <a:defRPr sz="3200" b="0" spc="-50" baseline="0"/>
            </a:lvl1pPr>
          </a:lstStyle>
          <a:p>
            <a:pPr lvl="0"/>
            <a:r>
              <a:rPr lang="en-US" dirty="0"/>
              <a:t>Place icon here</a:t>
            </a:r>
          </a:p>
        </p:txBody>
      </p:sp>
    </p:spTree>
    <p:extLst>
      <p:ext uri="{BB962C8B-B14F-4D97-AF65-F5344CB8AC3E}">
        <p14:creationId xmlns:p14="http://schemas.microsoft.com/office/powerpoint/2010/main" val="6743656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ener Slide B">
    <p:spTree>
      <p:nvGrpSpPr>
        <p:cNvPr id="1" name=""/>
        <p:cNvGrpSpPr/>
        <p:nvPr/>
      </p:nvGrpSpPr>
      <p:grpSpPr>
        <a:xfrm>
          <a:off x="0" y="0"/>
          <a:ext cx="0" cy="0"/>
          <a:chOff x="0" y="0"/>
          <a:chExt cx="0" cy="0"/>
        </a:xfrm>
      </p:grpSpPr>
      <p:sp>
        <p:nvSpPr>
          <p:cNvPr id="6" name="Picture Placeholder 7"/>
          <p:cNvSpPr>
            <a:spLocks noGrp="1" noChangeAspect="1"/>
          </p:cNvSpPr>
          <p:nvPr>
            <p:ph type="pic" sz="quarter" idx="20" hasCustomPrompt="1"/>
          </p:nvPr>
        </p:nvSpPr>
        <p:spPr>
          <a:xfrm>
            <a:off x="609597" y="2151062"/>
            <a:ext cx="3045031" cy="228600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8" name="Text Placeholder 7"/>
          <p:cNvSpPr>
            <a:spLocks noGrp="1"/>
          </p:cNvSpPr>
          <p:nvPr>
            <p:ph type="body" sz="quarter" idx="13" hasCustomPrompt="1"/>
          </p:nvPr>
        </p:nvSpPr>
        <p:spPr>
          <a:xfrm>
            <a:off x="4353984" y="544513"/>
            <a:ext cx="7228416" cy="5491162"/>
          </a:xfrm>
        </p:spPr>
        <p:txBody>
          <a:bodyPr anchor="ctr"/>
          <a:lstStyle>
            <a:lvl1pPr>
              <a:lnSpc>
                <a:spcPct val="90000"/>
              </a:lnSpc>
              <a:spcAft>
                <a:spcPts val="1200"/>
              </a:spcAft>
              <a:defRPr sz="4400" spc="-150" baseline="0">
                <a:solidFill>
                  <a:schemeClr val="tx1"/>
                </a:solidFill>
                <a:latin typeface="Arial Black" pitchFamily="34" charset="0"/>
              </a:defRPr>
            </a:lvl1pPr>
            <a:lvl2pPr>
              <a:spcAft>
                <a:spcPts val="1200"/>
              </a:spcAft>
              <a:defRPr sz="3400"/>
            </a:lvl2pPr>
            <a:lvl3pPr>
              <a:buNone/>
              <a:defRPr/>
            </a:lvl3pPr>
          </a:lstStyle>
          <a:p>
            <a:pPr lvl="0"/>
            <a:r>
              <a:rPr lang="en-US" dirty="0"/>
              <a:t>Opener-B</a:t>
            </a:r>
          </a:p>
        </p:txBody>
      </p:sp>
    </p:spTree>
    <p:extLst>
      <p:ext uri="{BB962C8B-B14F-4D97-AF65-F5344CB8AC3E}">
        <p14:creationId xmlns:p14="http://schemas.microsoft.com/office/powerpoint/2010/main" val="24390792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con &lt;    &gt; Statem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8" name="Text Placeholder 7"/>
          <p:cNvSpPr>
            <a:spLocks noGrp="1"/>
          </p:cNvSpPr>
          <p:nvPr>
            <p:ph type="body" sz="quarter" idx="13" hasCustomPrompt="1"/>
          </p:nvPr>
        </p:nvSpPr>
        <p:spPr>
          <a:xfrm>
            <a:off x="4364736" y="552451"/>
            <a:ext cx="7228416" cy="5483225"/>
          </a:xfrm>
        </p:spPr>
        <p:txBody>
          <a:bodyPr anchor="ctr"/>
          <a:lstStyle>
            <a:lvl1pPr>
              <a:spcAft>
                <a:spcPts val="0"/>
              </a:spcAft>
              <a:buNone/>
              <a:defRPr sz="3600" spc="-150" baseline="0">
                <a:latin typeface="Arial Black" pitchFamily="34" charset="0"/>
              </a:defRPr>
            </a:lvl1pPr>
            <a:lvl2pPr>
              <a:spcAft>
                <a:spcPts val="1200"/>
              </a:spcAft>
              <a:defRPr sz="4000" baseline="0">
                <a:solidFill>
                  <a:schemeClr val="tx1"/>
                </a:solidFill>
              </a:defRPr>
            </a:lvl2pPr>
            <a:lvl3pPr>
              <a:buNone/>
              <a:defRPr/>
            </a:lvl3pPr>
          </a:lstStyle>
          <a:p>
            <a:pPr lvl="0"/>
            <a:r>
              <a:rPr lang="en-US" dirty="0"/>
              <a:t>Icon left. Keep statement to 2 or 3 lines.</a:t>
            </a:r>
          </a:p>
          <a:p>
            <a:pPr lvl="1"/>
            <a:r>
              <a:rPr lang="en-US" dirty="0"/>
              <a:t>Level 2</a:t>
            </a:r>
          </a:p>
        </p:txBody>
      </p:sp>
      <p:sp>
        <p:nvSpPr>
          <p:cNvPr id="6" name="Picture Placeholder 7"/>
          <p:cNvSpPr>
            <a:spLocks noGrp="1" noChangeAspect="1"/>
          </p:cNvSpPr>
          <p:nvPr>
            <p:ph type="pic" sz="quarter" idx="20" hasCustomPrompt="1"/>
          </p:nvPr>
        </p:nvSpPr>
        <p:spPr>
          <a:xfrm>
            <a:off x="609597" y="2151062"/>
            <a:ext cx="3045031" cy="228600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Tree>
    <p:extLst>
      <p:ext uri="{BB962C8B-B14F-4D97-AF65-F5344CB8AC3E}">
        <p14:creationId xmlns:p14="http://schemas.microsoft.com/office/powerpoint/2010/main" val="4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Subtitle_to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7" name="Content Placeholder 8"/>
          <p:cNvSpPr>
            <a:spLocks noGrp="1"/>
          </p:cNvSpPr>
          <p:nvPr>
            <p:ph idx="1"/>
          </p:nvPr>
        </p:nvSpPr>
        <p:spPr>
          <a:xfrm>
            <a:off x="609600" y="2381250"/>
            <a:ext cx="10972801" cy="3790950"/>
          </a:xfrm>
        </p:spPr>
        <p:txBody>
          <a:bodyPr/>
          <a:lstStyle/>
          <a:p>
            <a:pPr lvl="0"/>
            <a:r>
              <a:rPr lang="en-US"/>
              <a:t>Click to edit Master text styles</a:t>
            </a:r>
          </a:p>
        </p:txBody>
      </p:sp>
      <p:sp>
        <p:nvSpPr>
          <p:cNvPr id="8" name="Text Placeholder 5"/>
          <p:cNvSpPr>
            <a:spLocks noGrp="1"/>
          </p:cNvSpPr>
          <p:nvPr>
            <p:ph type="body" sz="quarter" idx="11"/>
          </p:nvPr>
        </p:nvSpPr>
        <p:spPr>
          <a:xfrm>
            <a:off x="605368" y="548640"/>
            <a:ext cx="10977033" cy="1073150"/>
          </a:xfrm>
        </p:spPr>
        <p:txBody>
          <a:bodyPr/>
          <a:lstStyle>
            <a:lvl1pPr>
              <a:defRPr sz="3200" spc="-150" baseline="0">
                <a:latin typeface="Arial Black" charset="0"/>
              </a:defRPr>
            </a:lvl1pPr>
            <a:lvl2pPr>
              <a:defRPr sz="3200" spc="-100" baseline="0">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5777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EB691F5-B9A2-4AB8-8209-223C3A867B25}" type="datetime1">
              <a:rPr lang="en-US" smtClean="0"/>
              <a:t>6/11/2020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draft</a:t>
            </a:r>
          </a:p>
        </p:txBody>
      </p:sp>
      <p:sp>
        <p:nvSpPr>
          <p:cNvPr id="6" name="Slide Number Placeholder 5"/>
          <p:cNvSpPr>
            <a:spLocks noGrp="1"/>
          </p:cNvSpPr>
          <p:nvPr>
            <p:ph type="sldNum" sz="quarter" idx="12"/>
          </p:nvPr>
        </p:nvSpPr>
        <p:spPr/>
        <p:txBody>
          <a:bodyPr/>
          <a:lstStyle>
            <a:lvl1pPr>
              <a:defRPr/>
            </a:lvl1pPr>
          </a:lstStyle>
          <a:p>
            <a:fld id="{C9C541C6-75BC-4360-B680-4A647707B817}" type="slidenum">
              <a:rPr lang="en-US" altLang="en-US"/>
              <a:pPr/>
              <a:t>‹#›</a:t>
            </a:fld>
            <a:endParaRPr lang="en-US" altLang="en-US"/>
          </a:p>
        </p:txBody>
      </p:sp>
    </p:spTree>
    <p:extLst>
      <p:ext uri="{BB962C8B-B14F-4D97-AF65-F5344CB8AC3E}">
        <p14:creationId xmlns:p14="http://schemas.microsoft.com/office/powerpoint/2010/main" val="214047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74923" y="2228004"/>
            <a:ext cx="10653003"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425B0-6D4F-4CC9-AF21-60AC91C8759C}"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6DAE-FE48-4422-A362-54E3C8064B79}" type="slidenum">
              <a:rPr lang="en-US" smtClean="0"/>
              <a:t>‹#›</a:t>
            </a:fld>
            <a:endParaRPr lang="en-US"/>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10076645" y="4822478"/>
            <a:ext cx="1351280" cy="1036320"/>
          </a:xfrm>
          <a:prstGeom prst="rect">
            <a:avLst/>
          </a:prstGeom>
          <a:noFill/>
          <a:ln>
            <a:noFill/>
          </a:ln>
        </p:spPr>
      </p:pic>
    </p:spTree>
    <p:extLst>
      <p:ext uri="{BB962C8B-B14F-4D97-AF65-F5344CB8AC3E}">
        <p14:creationId xmlns:p14="http://schemas.microsoft.com/office/powerpoint/2010/main" val="2652522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734" y="5732464"/>
            <a:ext cx="277071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sz="half" idx="1"/>
          </p:nvPr>
        </p:nvSpPr>
        <p:spPr>
          <a:xfrm>
            <a:off x="3352800" y="1600200"/>
            <a:ext cx="5384800" cy="685800"/>
          </a:xfrm>
        </p:spPr>
        <p:txBody>
          <a:bodyPr/>
          <a:lstStyle>
            <a:lvl1pPr marL="0" indent="0" algn="ctr">
              <a:buNone/>
              <a:defRPr sz="2800"/>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6"/>
          </p:nvPr>
        </p:nvSpPr>
        <p:spPr>
          <a:xfrm>
            <a:off x="508000" y="4572000"/>
            <a:ext cx="5384800" cy="838200"/>
          </a:xfrm>
        </p:spPr>
        <p:txBody>
          <a:bodyPr/>
          <a:lstStyle>
            <a:lvl1pPr marL="0" indent="0" algn="ctr">
              <a:buNone/>
              <a:defRPr sz="2800"/>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7"/>
          </p:nvPr>
        </p:nvSpPr>
        <p:spPr>
          <a:xfrm>
            <a:off x="6400800" y="4572000"/>
            <a:ext cx="5384800" cy="838200"/>
          </a:xfrm>
        </p:spPr>
        <p:txBody>
          <a:bodyPr/>
          <a:lstStyle>
            <a:lvl1pPr marL="0" indent="0" algn="ctr">
              <a:buNone/>
              <a:defRPr sz="2800"/>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18"/>
          </p:nvPr>
        </p:nvSpPr>
        <p:spPr>
          <a:xfrm>
            <a:off x="4165600" y="6356351"/>
            <a:ext cx="3860800" cy="365125"/>
          </a:xfrm>
          <a:prstGeom prst="rect">
            <a:avLst/>
          </a:prstGeom>
        </p:spPr>
        <p:txBody>
          <a:bodyPr/>
          <a:lstStyle>
            <a:lvl1pPr defTabSz="457200" fontAlgn="auto">
              <a:spcBef>
                <a:spcPts val="0"/>
              </a:spcBef>
              <a:spcAft>
                <a:spcPts val="0"/>
              </a:spcAft>
              <a:defRPr dirty="0">
                <a:solidFill>
                  <a:prstClr val="black"/>
                </a:solidFill>
                <a:latin typeface="+mn-lt"/>
                <a:cs typeface="+mn-cs"/>
              </a:defRPr>
            </a:lvl1pPr>
          </a:lstStyle>
          <a:p>
            <a:pPr>
              <a:defRPr/>
            </a:pPr>
            <a:r>
              <a:rPr lang="en-US"/>
              <a:t>draft</a:t>
            </a:r>
          </a:p>
        </p:txBody>
      </p:sp>
      <p:sp>
        <p:nvSpPr>
          <p:cNvPr id="8" name="Slide Number Placeholder 5"/>
          <p:cNvSpPr>
            <a:spLocks noGrp="1"/>
          </p:cNvSpPr>
          <p:nvPr>
            <p:ph type="sldNum" sz="quarter" idx="19"/>
          </p:nvPr>
        </p:nvSpPr>
        <p:spPr/>
        <p:txBody>
          <a:bodyPr/>
          <a:lstStyle>
            <a:lvl1pPr>
              <a:defRPr>
                <a:solidFill>
                  <a:srgbClr val="000000"/>
                </a:solidFill>
              </a:defRPr>
            </a:lvl1pPr>
          </a:lstStyle>
          <a:p>
            <a:fld id="{827708F3-C1AD-4F28-BB13-8295E06AFFCF}" type="slidenum">
              <a:rPr lang="en-US" altLang="en-US"/>
              <a:pPr/>
              <a:t>‹#›</a:t>
            </a:fld>
            <a:endParaRPr lang="en-US" altLang="en-US"/>
          </a:p>
        </p:txBody>
      </p:sp>
    </p:spTree>
    <p:extLst>
      <p:ext uri="{BB962C8B-B14F-4D97-AF65-F5344CB8AC3E}">
        <p14:creationId xmlns:p14="http://schemas.microsoft.com/office/powerpoint/2010/main" val="2493667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vigational Slide">
    <p:bg>
      <p:bgPr>
        <a:solidFill>
          <a:schemeClr val="bg1">
            <a:lumMod val="6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6" name="Text Placeholder 5"/>
          <p:cNvSpPr>
            <a:spLocks noGrp="1"/>
          </p:cNvSpPr>
          <p:nvPr>
            <p:ph type="body" sz="quarter" idx="13" hasCustomPrompt="1"/>
          </p:nvPr>
        </p:nvSpPr>
        <p:spPr>
          <a:xfrm>
            <a:off x="609600" y="544512"/>
            <a:ext cx="10972800" cy="2743200"/>
          </a:xfrm>
        </p:spPr>
        <p:txBody>
          <a:bodyPr anchor="b" anchorCtr="0">
            <a:noAutofit/>
          </a:bodyPr>
          <a:lstStyle>
            <a:lvl1pPr>
              <a:lnSpc>
                <a:spcPct val="90000"/>
              </a:lnSpc>
              <a:spcAft>
                <a:spcPts val="0"/>
              </a:spcAft>
              <a:defRPr lang="en-US" sz="5000" b="0" i="0" kern="1200" spc="-250" baseline="0" dirty="0" smtClean="0">
                <a:solidFill>
                  <a:schemeClr val="bg1"/>
                </a:solidFill>
                <a:latin typeface="Arial Black"/>
                <a:ea typeface="+mn-ea"/>
                <a:cs typeface="Arial Black"/>
              </a:defRPr>
            </a:lvl1pPr>
            <a:lvl2pPr marL="0" indent="0" algn="l" defTabSz="914400" rtl="0" eaLnBrk="1" latinLnBrk="0" hangingPunct="1">
              <a:lnSpc>
                <a:spcPct val="90000"/>
              </a:lnSpc>
              <a:spcBef>
                <a:spcPts val="0"/>
              </a:spcBef>
              <a:spcAft>
                <a:spcPts val="0"/>
              </a:spcAft>
              <a:buFont typeface="Arial" panose="020B0604020202020204" pitchFamily="34" charset="0"/>
              <a:buNone/>
              <a:defRPr lang="en-US" sz="3600" b="0" i="0" kern="1200" spc="-250" baseline="0" dirty="0" smtClean="0">
                <a:solidFill>
                  <a:schemeClr val="tx1"/>
                </a:solidFill>
                <a:latin typeface="Arial Black" pitchFamily="34" charset="0"/>
                <a:ea typeface="+mn-ea"/>
                <a:cs typeface="+mn-cs"/>
              </a:defRPr>
            </a:lvl2pPr>
          </a:lstStyle>
          <a:p>
            <a:pPr marL="0" lvl="0" indent="0" algn="l" defTabSz="914400" rtl="0" eaLnBrk="1" latinLnBrk="0" hangingPunct="1">
              <a:lnSpc>
                <a:spcPct val="100000"/>
              </a:lnSpc>
              <a:spcBef>
                <a:spcPts val="0"/>
              </a:spcBef>
              <a:spcAft>
                <a:spcPts val="1500"/>
              </a:spcAft>
              <a:buFont typeface="Arial" panose="020B0604020202020204" pitchFamily="34" charset="0"/>
              <a:buChar char="​"/>
            </a:pPr>
            <a:r>
              <a:rPr lang="en-US" dirty="0"/>
              <a:t>Opening Slide </a:t>
            </a:r>
            <a:br>
              <a:rPr lang="en-US" dirty="0"/>
            </a:br>
            <a:r>
              <a:rPr lang="en-US" dirty="0"/>
              <a:t>Large Title Ariel Black</a:t>
            </a:r>
          </a:p>
        </p:txBody>
      </p:sp>
      <p:sp>
        <p:nvSpPr>
          <p:cNvPr id="5" name="Text Placeholder 4"/>
          <p:cNvSpPr>
            <a:spLocks noGrp="1"/>
          </p:cNvSpPr>
          <p:nvPr>
            <p:ph type="body" sz="quarter" idx="14" hasCustomPrompt="1"/>
          </p:nvPr>
        </p:nvSpPr>
        <p:spPr>
          <a:xfrm>
            <a:off x="609600" y="3287713"/>
            <a:ext cx="10972800" cy="2743200"/>
          </a:xfrm>
        </p:spPr>
        <p:txBody>
          <a:bodyPr>
            <a:noAutofit/>
          </a:bodyPr>
          <a:lstStyle>
            <a:lvl1pPr>
              <a:defRPr sz="3600" b="0">
                <a:latin typeface="Arial Black" pitchFamily="34" charset="0"/>
              </a:defRPr>
            </a:lvl1pPr>
            <a:lvl2pPr marL="0" indent="0" algn="l" defTabSz="914400" rtl="0" eaLnBrk="1" latinLnBrk="0" hangingPunct="1">
              <a:lnSpc>
                <a:spcPct val="100000"/>
              </a:lnSpc>
              <a:spcBef>
                <a:spcPts val="0"/>
              </a:spcBef>
              <a:spcAft>
                <a:spcPts val="1200"/>
              </a:spcAft>
              <a:buFont typeface="Arial" panose="020B0604020202020204" pitchFamily="34" charset="0"/>
              <a:buChar char="​"/>
              <a:defRPr sz="3500" spc="-250" baseline="0">
                <a:solidFill>
                  <a:schemeClr val="bg1"/>
                </a:solidFill>
                <a:latin typeface="Arial Black" pitchFamily="34" charset="0"/>
              </a:defRPr>
            </a:lvl2pPr>
          </a:lstStyle>
          <a:p>
            <a:pPr marL="0" lvl="1" indent="0" algn="l" defTabSz="914400" rtl="0" eaLnBrk="1" latinLnBrk="0" hangingPunct="1">
              <a:lnSpc>
                <a:spcPct val="100000"/>
              </a:lnSpc>
              <a:spcBef>
                <a:spcPts val="0"/>
              </a:spcBef>
              <a:spcAft>
                <a:spcPts val="1200"/>
              </a:spcAft>
              <a:buFont typeface="Arial" panose="020B0604020202020204" pitchFamily="34" charset="0"/>
              <a:buChar char="​"/>
            </a:pPr>
            <a:r>
              <a:rPr lang="en-US" dirty="0"/>
              <a:t>Subtitle is Smaller, all Vertically Centered.</a:t>
            </a:r>
          </a:p>
        </p:txBody>
      </p:sp>
    </p:spTree>
    <p:extLst>
      <p:ext uri="{BB962C8B-B14F-4D97-AF65-F5344CB8AC3E}">
        <p14:creationId xmlns:p14="http://schemas.microsoft.com/office/powerpoint/2010/main" val="141534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ener Slide A Spl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2451"/>
            <a:ext cx="9086851" cy="2735262"/>
          </a:xfrm>
        </p:spPr>
        <p:txBody>
          <a:bodyPr tIns="0" bIns="73152" anchor="b" anchorCtr="0"/>
          <a:lstStyle>
            <a:lvl1pPr>
              <a:defRPr sz="4400" baseline="0">
                <a:solidFill>
                  <a:schemeClr val="tx1"/>
                </a:solidFill>
              </a:defRPr>
            </a:lvl1pPr>
          </a:lstStyle>
          <a:p>
            <a:r>
              <a:rPr lang="en-US" dirty="0"/>
              <a:t>Opener-A split</a:t>
            </a:r>
          </a:p>
        </p:txBody>
      </p:sp>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6" name="Text Placeholder 5"/>
          <p:cNvSpPr>
            <a:spLocks noGrp="1"/>
          </p:cNvSpPr>
          <p:nvPr>
            <p:ph type="body" sz="quarter" idx="11" hasCustomPrompt="1"/>
          </p:nvPr>
        </p:nvSpPr>
        <p:spPr>
          <a:xfrm>
            <a:off x="609600" y="3287714"/>
            <a:ext cx="9086851" cy="2747961"/>
          </a:xfrm>
        </p:spPr>
        <p:txBody>
          <a:bodyPr tIns="73152"/>
          <a:lstStyle>
            <a:lvl1pPr>
              <a:lnSpc>
                <a:spcPct val="90000"/>
              </a:lnSpc>
              <a:defRPr sz="4400" spc="-150" baseline="0">
                <a:solidFill>
                  <a:schemeClr val="bg1">
                    <a:lumMod val="65000"/>
                  </a:schemeClr>
                </a:solidFill>
                <a:latin typeface="Arial Black" pitchFamily="34" charset="0"/>
              </a:defRPr>
            </a:lvl1pPr>
          </a:lstStyle>
          <a:p>
            <a:pPr lvl="0"/>
            <a:r>
              <a:rPr lang="en-US" dirty="0"/>
              <a:t>“But…”</a:t>
            </a:r>
          </a:p>
        </p:txBody>
      </p:sp>
    </p:spTree>
    <p:extLst>
      <p:ext uri="{BB962C8B-B14F-4D97-AF65-F5344CB8AC3E}">
        <p14:creationId xmlns:p14="http://schemas.microsoft.com/office/powerpoint/2010/main" val="85720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tar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8" name="Text Placeholder 7"/>
          <p:cNvSpPr>
            <a:spLocks noGrp="1"/>
          </p:cNvSpPr>
          <p:nvPr>
            <p:ph type="body" sz="quarter" idx="13" hasCustomPrompt="1"/>
          </p:nvPr>
        </p:nvSpPr>
        <p:spPr>
          <a:xfrm>
            <a:off x="4353984" y="552451"/>
            <a:ext cx="7228416" cy="5483225"/>
          </a:xfrm>
        </p:spPr>
        <p:txBody>
          <a:bodyPr anchor="ctr"/>
          <a:lstStyle>
            <a:lvl1pPr>
              <a:lnSpc>
                <a:spcPct val="90000"/>
              </a:lnSpc>
              <a:spcAft>
                <a:spcPts val="0"/>
              </a:spcAft>
              <a:defRPr sz="4400" spc="-150" baseline="0">
                <a:latin typeface="Arial Black" pitchFamily="34" charset="0"/>
              </a:defRPr>
            </a:lvl1pPr>
            <a:lvl2pPr>
              <a:spcAft>
                <a:spcPts val="0"/>
              </a:spcAft>
              <a:defRPr sz="4000" baseline="0">
                <a:solidFill>
                  <a:schemeClr val="tx1"/>
                </a:solidFill>
              </a:defRPr>
            </a:lvl2pPr>
            <a:lvl3pPr>
              <a:buNone/>
              <a:defRPr/>
            </a:lvl3pPr>
          </a:lstStyle>
          <a:p>
            <a:pPr lvl="0"/>
            <a:r>
              <a:rPr lang="en-US" dirty="0"/>
              <a:t>SectionStart-A. Keep statement to 2 or 3 lines.</a:t>
            </a:r>
          </a:p>
          <a:p>
            <a:pPr lvl="1"/>
            <a:r>
              <a:rPr lang="en-US" dirty="0"/>
              <a:t>Second level</a:t>
            </a:r>
          </a:p>
        </p:txBody>
      </p:sp>
      <p:sp>
        <p:nvSpPr>
          <p:cNvPr id="7" name="Text Placeholder 6"/>
          <p:cNvSpPr>
            <a:spLocks noGrp="1" noChangeAspect="1"/>
          </p:cNvSpPr>
          <p:nvPr>
            <p:ph type="body" sz="quarter" idx="15" hasCustomPrompt="1"/>
          </p:nvPr>
        </p:nvSpPr>
        <p:spPr>
          <a:xfrm>
            <a:off x="1280160" y="2379662"/>
            <a:ext cx="2438400" cy="1828800"/>
          </a:xfrm>
          <a:prstGeom prst="ellipse">
            <a:avLst/>
          </a:prstGeom>
          <a:solidFill>
            <a:schemeClr val="bg1">
              <a:lumMod val="65000"/>
            </a:schemeClr>
          </a:solidFill>
          <a:ln w="9525">
            <a:noFill/>
          </a:ln>
        </p:spPr>
        <p:txBody>
          <a:bodyPr anchor="ctr"/>
          <a:lstStyle>
            <a:lvl1pPr algn="ctr">
              <a:defRPr sz="12000">
                <a:solidFill>
                  <a:schemeClr val="bg1"/>
                </a:solidFill>
                <a:latin typeface="Arial Black" pitchFamily="34" charset="0"/>
              </a:defRPr>
            </a:lvl1pPr>
          </a:lstStyle>
          <a:p>
            <a:pPr lvl="0"/>
            <a:r>
              <a:rPr lang="en-US" dirty="0"/>
              <a:t>1</a:t>
            </a:r>
          </a:p>
        </p:txBody>
      </p:sp>
    </p:spTree>
    <p:extLst>
      <p:ext uri="{BB962C8B-B14F-4D97-AF65-F5344CB8AC3E}">
        <p14:creationId xmlns:p14="http://schemas.microsoft.com/office/powerpoint/2010/main" val="28847539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tart B">
    <p:bg>
      <p:bgPr>
        <a:solidFill>
          <a:schemeClr val="bg1">
            <a:lumMod val="6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8" name="Text Placeholder 7"/>
          <p:cNvSpPr>
            <a:spLocks noGrp="1"/>
          </p:cNvSpPr>
          <p:nvPr>
            <p:ph type="body" sz="quarter" idx="13" hasCustomPrompt="1"/>
          </p:nvPr>
        </p:nvSpPr>
        <p:spPr>
          <a:xfrm>
            <a:off x="4353984" y="552451"/>
            <a:ext cx="7228416" cy="5483225"/>
          </a:xfrm>
        </p:spPr>
        <p:txBody>
          <a:bodyPr tIns="548640" anchor="t" anchorCtr="0"/>
          <a:lstStyle>
            <a:lvl1pPr>
              <a:lnSpc>
                <a:spcPct val="90000"/>
              </a:lnSpc>
              <a:spcAft>
                <a:spcPts val="0"/>
              </a:spcAft>
              <a:defRPr sz="3600" spc="-150" baseline="0">
                <a:latin typeface="Arial Black" pitchFamily="34" charset="0"/>
              </a:defRPr>
            </a:lvl1pPr>
            <a:lvl2pPr>
              <a:lnSpc>
                <a:spcPct val="90000"/>
              </a:lnSpc>
              <a:spcAft>
                <a:spcPts val="1200"/>
              </a:spcAft>
              <a:defRPr sz="4000" spc="-150" baseline="0">
                <a:solidFill>
                  <a:schemeClr val="bg1"/>
                </a:solidFill>
                <a:latin typeface="Arial" charset="0"/>
              </a:defRPr>
            </a:lvl2pPr>
            <a:lvl3pPr>
              <a:buNone/>
              <a:defRPr/>
            </a:lvl3pPr>
          </a:lstStyle>
          <a:p>
            <a:pPr lvl="0"/>
            <a:r>
              <a:rPr lang="en-US" dirty="0" err="1"/>
              <a:t>SectionStart</a:t>
            </a:r>
            <a:r>
              <a:rPr lang="en-US" dirty="0"/>
              <a:t>-B </a:t>
            </a:r>
            <a:br>
              <a:rPr lang="en-US" dirty="0"/>
            </a:br>
            <a:r>
              <a:rPr lang="en-US" dirty="0"/>
              <a:t>Level 1</a:t>
            </a:r>
          </a:p>
          <a:p>
            <a:pPr lvl="1"/>
            <a:r>
              <a:rPr lang="en-US" dirty="0"/>
              <a:t>Second level</a:t>
            </a:r>
          </a:p>
        </p:txBody>
      </p:sp>
      <p:sp>
        <p:nvSpPr>
          <p:cNvPr id="7" name="Text Placeholder 6"/>
          <p:cNvSpPr>
            <a:spLocks noGrp="1"/>
          </p:cNvSpPr>
          <p:nvPr>
            <p:ph type="body" sz="quarter" idx="15" hasCustomPrompt="1"/>
          </p:nvPr>
        </p:nvSpPr>
        <p:spPr>
          <a:xfrm>
            <a:off x="609601" y="0"/>
            <a:ext cx="2284847" cy="4210050"/>
          </a:xfrm>
          <a:prstGeom prst="rect">
            <a:avLst/>
          </a:prstGeom>
          <a:noFill/>
          <a:ln>
            <a:noFill/>
          </a:ln>
        </p:spPr>
        <p:txBody>
          <a:bodyPr tIns="137160" anchor="t" anchorCtr="0"/>
          <a:lstStyle>
            <a:lvl1pPr algn="r">
              <a:defRPr sz="20000">
                <a:solidFill>
                  <a:schemeClr val="bg1"/>
                </a:solidFill>
                <a:latin typeface="Arial Black" pitchFamily="34" charset="0"/>
              </a:defRPr>
            </a:lvl1pPr>
          </a:lstStyle>
          <a:p>
            <a:pPr lvl="0"/>
            <a:r>
              <a:rPr lang="en-US" dirty="0"/>
              <a:t>4</a:t>
            </a:r>
          </a:p>
        </p:txBody>
      </p:sp>
      <p:cxnSp>
        <p:nvCxnSpPr>
          <p:cNvPr id="9" name="Straight Connector 8"/>
          <p:cNvCxnSpPr/>
          <p:nvPr userDrawn="1"/>
        </p:nvCxnSpPr>
        <p:spPr>
          <a:xfrm flipV="1">
            <a:off x="609600" y="2895600"/>
            <a:ext cx="2259115" cy="1"/>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4863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tart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210051"/>
            <a:ext cx="5340352" cy="1825625"/>
          </a:xfrm>
        </p:spPr>
        <p:txBody>
          <a:bodyPr anchor="t" anchorCtr="0">
            <a:noAutofit/>
          </a:bodyPr>
          <a:lstStyle>
            <a:lvl1pPr>
              <a:defRPr sz="4000" baseline="0">
                <a:solidFill>
                  <a:schemeClr val="tx1"/>
                </a:solidFill>
              </a:defRPr>
            </a:lvl1pPr>
          </a:lstStyle>
          <a:p>
            <a:r>
              <a:rPr lang="en-US" dirty="0"/>
              <a:t>SectionStart-C Title on one side</a:t>
            </a:r>
          </a:p>
        </p:txBody>
      </p:sp>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4" name="Text Placeholder 4"/>
          <p:cNvSpPr>
            <a:spLocks noGrp="1"/>
          </p:cNvSpPr>
          <p:nvPr>
            <p:ph type="body" sz="quarter" idx="11" hasCustomPrompt="1"/>
          </p:nvPr>
        </p:nvSpPr>
        <p:spPr>
          <a:xfrm>
            <a:off x="6246285" y="552451"/>
            <a:ext cx="5336116" cy="5483225"/>
          </a:xfrm>
        </p:spPr>
        <p:txBody>
          <a:bodyPr anchor="ctr" anchorCtr="0">
            <a:noAutofit/>
          </a:bodyPr>
          <a:lstStyle>
            <a:lvl1pPr marL="0" indent="0">
              <a:lnSpc>
                <a:spcPct val="100000"/>
              </a:lnSpc>
              <a:spcBef>
                <a:spcPts val="0"/>
              </a:spcBef>
              <a:spcAft>
                <a:spcPts val="1200"/>
              </a:spcAft>
              <a:buFont typeface="Arial" pitchFamily="34" charset="0"/>
              <a:buNone/>
              <a:defRPr sz="3400" b="0" spc="-70" baseline="0">
                <a:solidFill>
                  <a:schemeClr val="tx2"/>
                </a:solidFill>
              </a:defRPr>
            </a:lvl1pPr>
            <a:lvl2pPr>
              <a:defRPr sz="2800">
                <a:solidFill>
                  <a:schemeClr val="tx2"/>
                </a:solidFill>
              </a:defRPr>
            </a:lvl2pPr>
          </a:lstStyle>
          <a:p>
            <a:pPr lvl="0"/>
            <a:r>
              <a:rPr lang="en-US" dirty="0"/>
              <a:t>Level 1</a:t>
            </a:r>
          </a:p>
          <a:p>
            <a:pPr lvl="0"/>
            <a:r>
              <a:rPr lang="en-US" dirty="0"/>
              <a:t>Level 1</a:t>
            </a:r>
          </a:p>
          <a:p>
            <a:pPr lvl="0"/>
            <a:r>
              <a:rPr lang="en-US" dirty="0"/>
              <a:t>Level 1</a:t>
            </a:r>
          </a:p>
          <a:p>
            <a:pPr lvl="0"/>
            <a:r>
              <a:rPr lang="en-US" dirty="0"/>
              <a:t>Level 1</a:t>
            </a:r>
          </a:p>
          <a:p>
            <a:pPr lvl="0"/>
            <a:r>
              <a:rPr lang="en-US" dirty="0"/>
              <a:t>Level 1</a:t>
            </a:r>
          </a:p>
          <a:p>
            <a:pPr lvl="0"/>
            <a:r>
              <a:rPr lang="en-US" dirty="0"/>
              <a:t>Level 1</a:t>
            </a:r>
          </a:p>
          <a:p>
            <a:pPr lvl="0"/>
            <a:r>
              <a:rPr lang="en-US" dirty="0"/>
              <a:t>Level 1</a:t>
            </a:r>
          </a:p>
          <a:p>
            <a:pPr lvl="0"/>
            <a:r>
              <a:rPr lang="en-US" dirty="0"/>
              <a:t>Level 1</a:t>
            </a:r>
          </a:p>
        </p:txBody>
      </p:sp>
      <p:sp>
        <p:nvSpPr>
          <p:cNvPr id="8" name="Text Placeholder 6"/>
          <p:cNvSpPr>
            <a:spLocks noGrp="1" noChangeAspect="1"/>
          </p:cNvSpPr>
          <p:nvPr>
            <p:ph type="body" sz="quarter" idx="15" hasCustomPrompt="1"/>
          </p:nvPr>
        </p:nvSpPr>
        <p:spPr>
          <a:xfrm>
            <a:off x="594785" y="552450"/>
            <a:ext cx="5355167" cy="3657600"/>
          </a:xfrm>
          <a:prstGeom prst="rect">
            <a:avLst/>
          </a:prstGeom>
          <a:noFill/>
          <a:ln>
            <a:noFill/>
          </a:ln>
        </p:spPr>
        <p:txBody>
          <a:bodyPr tIns="0" anchor="b" anchorCtr="0"/>
          <a:lstStyle>
            <a:lvl1pPr algn="l">
              <a:lnSpc>
                <a:spcPct val="25000"/>
              </a:lnSpc>
              <a:defRPr sz="15000">
                <a:solidFill>
                  <a:schemeClr val="bg1">
                    <a:lumMod val="65000"/>
                  </a:schemeClr>
                </a:solidFill>
                <a:latin typeface="Arial Black" pitchFamily="34" charset="0"/>
              </a:defRPr>
            </a:lvl1pPr>
          </a:lstStyle>
          <a:p>
            <a:pPr lvl="0"/>
            <a:r>
              <a:rPr lang="en-US" dirty="0"/>
              <a:t>5</a:t>
            </a:r>
          </a:p>
        </p:txBody>
      </p:sp>
    </p:spTree>
    <p:extLst>
      <p:ext uri="{BB962C8B-B14F-4D97-AF65-F5344CB8AC3E}">
        <p14:creationId xmlns:p14="http://schemas.microsoft.com/office/powerpoint/2010/main" val="2938209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 at Top">
    <p:bg>
      <p:bgPr>
        <a:solidFill>
          <a:schemeClr val="bg1">
            <a:lumMod val="6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7" name="Text Placeholder 8"/>
          <p:cNvSpPr>
            <a:spLocks noGrp="1" noChangeAspect="1"/>
          </p:cNvSpPr>
          <p:nvPr>
            <p:ph type="body" sz="quarter" idx="14" hasCustomPrompt="1"/>
          </p:nvPr>
        </p:nvSpPr>
        <p:spPr>
          <a:xfrm>
            <a:off x="609600" y="640080"/>
            <a:ext cx="2072640" cy="1554480"/>
          </a:xfrm>
          <a:prstGeom prst="ellipse">
            <a:avLst/>
          </a:prstGeom>
          <a:solidFill>
            <a:schemeClr val="bg1"/>
          </a:solidFill>
          <a:ln w="50800">
            <a:noFill/>
          </a:ln>
        </p:spPr>
        <p:txBody>
          <a:bodyPr anchor="ctr" anchorCtr="0"/>
          <a:lstStyle>
            <a:lvl1pPr algn="ctr">
              <a:defRPr sz="8600">
                <a:solidFill>
                  <a:schemeClr val="tx1"/>
                </a:solidFill>
                <a:latin typeface="Arial Black" pitchFamily="34" charset="0"/>
              </a:defRPr>
            </a:lvl1pPr>
          </a:lstStyle>
          <a:p>
            <a:pPr lvl="0"/>
            <a:r>
              <a:rPr lang="en-US" dirty="0"/>
              <a:t>1</a:t>
            </a:r>
          </a:p>
        </p:txBody>
      </p:sp>
      <p:sp>
        <p:nvSpPr>
          <p:cNvPr id="4" name="Text Placeholder 3"/>
          <p:cNvSpPr>
            <a:spLocks noGrp="1"/>
          </p:cNvSpPr>
          <p:nvPr>
            <p:ph type="body" sz="quarter" idx="15"/>
          </p:nvPr>
        </p:nvSpPr>
        <p:spPr>
          <a:xfrm>
            <a:off x="609599" y="2377440"/>
            <a:ext cx="10972800" cy="3654425"/>
          </a:xfrm>
        </p:spPr>
        <p:txBody>
          <a:bodyPr/>
          <a:lstStyle>
            <a:lvl1pPr>
              <a:lnSpc>
                <a:spcPct val="90000"/>
              </a:lnSpc>
              <a:spcAft>
                <a:spcPts val="0"/>
              </a:spcAft>
              <a:defRPr sz="2000" b="0" i="0" cap="all" spc="-50" baseline="0">
                <a:solidFill>
                  <a:schemeClr val="bg1"/>
                </a:solidFill>
                <a:latin typeface="Arial Black" charset="0"/>
              </a:defRPr>
            </a:lvl1pPr>
            <a:lvl2pPr>
              <a:lnSpc>
                <a:spcPct val="90000"/>
              </a:lnSpc>
              <a:spcAft>
                <a:spcPts val="0"/>
              </a:spcAft>
              <a:defRPr sz="4000" spc="-150" baseline="0">
                <a:solidFill>
                  <a:schemeClr val="tx1"/>
                </a:solidFill>
                <a:latin typeface="Arial Black" charset="0"/>
              </a:defRPr>
            </a:lvl2pPr>
            <a:lvl3pPr>
              <a:lnSpc>
                <a:spcPct val="100000"/>
              </a:lnSpc>
              <a:defRPr sz="3600" b="0" i="0" spc="-150" baseline="0">
                <a:solidFill>
                  <a:schemeClr val="bg1"/>
                </a:solidFill>
              </a:defRPr>
            </a:lvl3pPr>
            <a:lvl4pPr>
              <a:lnSpc>
                <a:spcPct val="100000"/>
              </a:lnSpc>
              <a:spcBef>
                <a:spcPts val="0"/>
              </a:spcBef>
              <a:spcAft>
                <a:spcPts val="0"/>
              </a:spcAft>
              <a:defRPr sz="3600">
                <a:solidFill>
                  <a:schemeClr val="bg1"/>
                </a:solidFill>
              </a:defRPr>
            </a:lvl4pPr>
            <a:lvl5pPr>
              <a:lnSpc>
                <a:spcPct val="100000"/>
              </a:lnSpc>
              <a:defRPr sz="3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732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con at Top">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4" name="Text Placeholder 3"/>
          <p:cNvSpPr>
            <a:spLocks noGrp="1"/>
          </p:cNvSpPr>
          <p:nvPr>
            <p:ph type="body" sz="quarter" idx="15"/>
          </p:nvPr>
        </p:nvSpPr>
        <p:spPr>
          <a:xfrm>
            <a:off x="609599" y="2377440"/>
            <a:ext cx="10972800" cy="3654425"/>
          </a:xfrm>
        </p:spPr>
        <p:txBody>
          <a:bodyPr/>
          <a:lstStyle>
            <a:lvl1pPr>
              <a:lnSpc>
                <a:spcPct val="90000"/>
              </a:lnSpc>
              <a:spcAft>
                <a:spcPts val="0"/>
              </a:spcAft>
              <a:defRPr sz="2000" b="0" i="0" cap="all" spc="-50" baseline="0">
                <a:solidFill>
                  <a:schemeClr val="tx1">
                    <a:lumMod val="50000"/>
                    <a:lumOff val="50000"/>
                  </a:schemeClr>
                </a:solidFill>
                <a:latin typeface="Arial Black" charset="0"/>
              </a:defRPr>
            </a:lvl1pPr>
            <a:lvl2pPr>
              <a:lnSpc>
                <a:spcPct val="90000"/>
              </a:lnSpc>
              <a:spcAft>
                <a:spcPts val="0"/>
              </a:spcAft>
              <a:defRPr sz="4000" spc="-150" baseline="0">
                <a:solidFill>
                  <a:schemeClr val="tx1"/>
                </a:solidFill>
                <a:latin typeface="Arial Black" charset="0"/>
              </a:defRPr>
            </a:lvl2pPr>
            <a:lvl3pPr>
              <a:lnSpc>
                <a:spcPct val="100000"/>
              </a:lnSpc>
              <a:defRPr sz="3600" b="0" i="0" spc="-150" baseline="0">
                <a:solidFill>
                  <a:schemeClr val="tx2"/>
                </a:solidFill>
              </a:defRPr>
            </a:lvl3pPr>
            <a:lvl4pPr>
              <a:lnSpc>
                <a:spcPct val="100000"/>
              </a:lnSpc>
              <a:spcBef>
                <a:spcPts val="0"/>
              </a:spcBef>
              <a:spcAft>
                <a:spcPts val="0"/>
              </a:spcAft>
              <a:defRPr sz="3600" spc="-90" baseline="0"/>
            </a:lvl4pPr>
            <a:lvl5pPr>
              <a:lnSpc>
                <a:spcPct val="100000"/>
              </a:lnSpc>
              <a:defRPr sz="3600" spc="-9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7"/>
          <p:cNvSpPr>
            <a:spLocks noGrp="1" noChangeAspect="1"/>
          </p:cNvSpPr>
          <p:nvPr>
            <p:ph type="pic" sz="quarter" idx="16" hasCustomPrompt="1"/>
          </p:nvPr>
        </p:nvSpPr>
        <p:spPr>
          <a:xfrm>
            <a:off x="609601" y="640080"/>
            <a:ext cx="2070620" cy="155448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1.7”</a:t>
            </a:r>
          </a:p>
        </p:txBody>
      </p:sp>
    </p:spTree>
    <p:extLst>
      <p:ext uri="{BB962C8B-B14F-4D97-AF65-F5344CB8AC3E}">
        <p14:creationId xmlns:p14="http://schemas.microsoft.com/office/powerpoint/2010/main" val="508702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2449"/>
            <a:ext cx="10972771" cy="914400"/>
          </a:xfrm>
        </p:spPr>
        <p:txBody>
          <a:bodyPr/>
          <a:lstStyle>
            <a:lvl1pPr>
              <a:defRPr sz="3200" baseline="0"/>
            </a:lvl1pPr>
          </a:lstStyle>
          <a:p>
            <a:r>
              <a:rPr lang="en-US" dirty="0"/>
              <a:t>Title style, 4 icons</a:t>
            </a:r>
          </a:p>
        </p:txBody>
      </p:sp>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13" name="Text Placeholder 16"/>
          <p:cNvSpPr>
            <a:spLocks noGrp="1"/>
          </p:cNvSpPr>
          <p:nvPr>
            <p:ph type="body" sz="quarter" idx="12" hasCustomPrompt="1"/>
          </p:nvPr>
        </p:nvSpPr>
        <p:spPr>
          <a:xfrm>
            <a:off x="3438144" y="3977640"/>
            <a:ext cx="2438400" cy="914400"/>
          </a:xfrm>
        </p:spPr>
        <p:txBody>
          <a:bodyPr lIns="0" tIns="45720" bIns="45720">
            <a:noAutofit/>
          </a:bodyPr>
          <a:lstStyle>
            <a:lvl1pPr algn="ctr">
              <a:lnSpc>
                <a:spcPct val="90000"/>
              </a:lnSpc>
              <a:spcBef>
                <a:spcPts val="0"/>
              </a:spcBef>
              <a:spcAft>
                <a:spcPts val="0"/>
              </a:spcAft>
              <a:defRPr sz="1800" spc="-150" baseline="0">
                <a:solidFill>
                  <a:schemeClr val="tx2"/>
                </a:solidFill>
                <a:latin typeface="Arial Black" pitchFamily="34" charset="0"/>
              </a:defRPr>
            </a:lvl1pPr>
          </a:lstStyle>
          <a:p>
            <a:pPr lvl="0"/>
            <a:r>
              <a:rPr lang="en-US" dirty="0"/>
              <a:t>Icon </a:t>
            </a:r>
            <a:br>
              <a:rPr lang="en-US" dirty="0"/>
            </a:br>
            <a:r>
              <a:rPr lang="en-US" dirty="0"/>
              <a:t>text</a:t>
            </a:r>
          </a:p>
        </p:txBody>
      </p:sp>
      <p:sp>
        <p:nvSpPr>
          <p:cNvPr id="14" name="Text Placeholder 16"/>
          <p:cNvSpPr>
            <a:spLocks noGrp="1"/>
          </p:cNvSpPr>
          <p:nvPr>
            <p:ph type="body" sz="quarter" idx="13" hasCustomPrompt="1"/>
          </p:nvPr>
        </p:nvSpPr>
        <p:spPr>
          <a:xfrm>
            <a:off x="9204960" y="3977640"/>
            <a:ext cx="2438400" cy="914400"/>
          </a:xfrm>
        </p:spPr>
        <p:txBody>
          <a:bodyPr lIns="0" tIns="45720" bIns="45720">
            <a:noAutofit/>
          </a:bodyPr>
          <a:lstStyle>
            <a:lvl1pPr algn="ctr">
              <a:lnSpc>
                <a:spcPct val="90000"/>
              </a:lnSpc>
              <a:spcBef>
                <a:spcPts val="0"/>
              </a:spcBef>
              <a:spcAft>
                <a:spcPts val="0"/>
              </a:spcAft>
              <a:defRPr sz="1800" spc="-150" baseline="0">
                <a:solidFill>
                  <a:schemeClr val="tx2"/>
                </a:solidFill>
                <a:latin typeface="Arial Black" pitchFamily="34" charset="0"/>
              </a:defRPr>
            </a:lvl1pPr>
          </a:lstStyle>
          <a:p>
            <a:pPr lvl="0"/>
            <a:r>
              <a:rPr lang="en-US" dirty="0"/>
              <a:t>Icon </a:t>
            </a:r>
            <a:br>
              <a:rPr lang="en-US" dirty="0"/>
            </a:br>
            <a:r>
              <a:rPr lang="en-US" dirty="0"/>
              <a:t>text</a:t>
            </a:r>
          </a:p>
        </p:txBody>
      </p:sp>
      <p:sp>
        <p:nvSpPr>
          <p:cNvPr id="15" name="Text Placeholder 16"/>
          <p:cNvSpPr>
            <a:spLocks noGrp="1"/>
          </p:cNvSpPr>
          <p:nvPr>
            <p:ph type="body" sz="quarter" idx="14" hasCustomPrompt="1"/>
          </p:nvPr>
        </p:nvSpPr>
        <p:spPr>
          <a:xfrm>
            <a:off x="6315456" y="3977640"/>
            <a:ext cx="2438400" cy="914400"/>
          </a:xfrm>
        </p:spPr>
        <p:txBody>
          <a:bodyPr lIns="0" tIns="45720" bIns="45720">
            <a:noAutofit/>
          </a:bodyPr>
          <a:lstStyle>
            <a:lvl1pPr algn="ctr">
              <a:lnSpc>
                <a:spcPct val="90000"/>
              </a:lnSpc>
              <a:spcBef>
                <a:spcPts val="0"/>
              </a:spcBef>
              <a:spcAft>
                <a:spcPts val="0"/>
              </a:spcAft>
              <a:defRPr sz="1800" spc="-150" baseline="0">
                <a:solidFill>
                  <a:schemeClr val="tx2"/>
                </a:solidFill>
                <a:latin typeface="Arial Black" pitchFamily="34" charset="0"/>
              </a:defRPr>
            </a:lvl1pPr>
          </a:lstStyle>
          <a:p>
            <a:pPr lvl="0"/>
            <a:r>
              <a:rPr lang="en-US" dirty="0"/>
              <a:t>Icon </a:t>
            </a:r>
            <a:br>
              <a:rPr lang="en-US" dirty="0"/>
            </a:br>
            <a:r>
              <a:rPr lang="en-US" dirty="0"/>
              <a:t>text</a:t>
            </a:r>
          </a:p>
        </p:txBody>
      </p:sp>
      <p:sp>
        <p:nvSpPr>
          <p:cNvPr id="19" name="Text Placeholder 16"/>
          <p:cNvSpPr>
            <a:spLocks noGrp="1"/>
          </p:cNvSpPr>
          <p:nvPr>
            <p:ph type="body" sz="quarter" idx="19" hasCustomPrompt="1"/>
          </p:nvPr>
        </p:nvSpPr>
        <p:spPr>
          <a:xfrm>
            <a:off x="548640" y="3977640"/>
            <a:ext cx="2438400" cy="914400"/>
          </a:xfrm>
        </p:spPr>
        <p:txBody>
          <a:bodyPr lIns="0" tIns="45720" bIns="45720">
            <a:noAutofit/>
          </a:bodyPr>
          <a:lstStyle>
            <a:lvl1pPr algn="ctr">
              <a:lnSpc>
                <a:spcPct val="90000"/>
              </a:lnSpc>
              <a:spcBef>
                <a:spcPts val="0"/>
              </a:spcBef>
              <a:spcAft>
                <a:spcPts val="0"/>
              </a:spcAft>
              <a:defRPr sz="1800" spc="-150" baseline="0">
                <a:solidFill>
                  <a:schemeClr val="tx2"/>
                </a:solidFill>
                <a:latin typeface="Arial Black" pitchFamily="34" charset="0"/>
              </a:defRPr>
            </a:lvl1pPr>
          </a:lstStyle>
          <a:p>
            <a:pPr lvl="0"/>
            <a:r>
              <a:rPr lang="en-US" dirty="0"/>
              <a:t>Icon </a:t>
            </a:r>
            <a:br>
              <a:rPr lang="en-US" dirty="0"/>
            </a:br>
            <a:r>
              <a:rPr lang="en-US" dirty="0"/>
              <a:t>text</a:t>
            </a:r>
          </a:p>
        </p:txBody>
      </p:sp>
      <p:sp>
        <p:nvSpPr>
          <p:cNvPr id="17" name="Picture Placeholder 7"/>
          <p:cNvSpPr>
            <a:spLocks noGrp="1" noChangeAspect="1"/>
          </p:cNvSpPr>
          <p:nvPr>
            <p:ph type="pic" sz="quarter" idx="20" hasCustomPrompt="1"/>
          </p:nvPr>
        </p:nvSpPr>
        <p:spPr>
          <a:xfrm>
            <a:off x="609600" y="2057400"/>
            <a:ext cx="2314223" cy="173736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1.9”</a:t>
            </a:r>
          </a:p>
        </p:txBody>
      </p:sp>
      <p:sp>
        <p:nvSpPr>
          <p:cNvPr id="18" name="Picture Placeholder 7"/>
          <p:cNvSpPr>
            <a:spLocks noGrp="1" noChangeAspect="1"/>
          </p:cNvSpPr>
          <p:nvPr>
            <p:ph type="pic" sz="quarter" idx="21" hasCustomPrompt="1"/>
          </p:nvPr>
        </p:nvSpPr>
        <p:spPr>
          <a:xfrm>
            <a:off x="3497298" y="2057400"/>
            <a:ext cx="2314223" cy="173736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1.9”</a:t>
            </a:r>
          </a:p>
        </p:txBody>
      </p:sp>
      <p:sp>
        <p:nvSpPr>
          <p:cNvPr id="20" name="Picture Placeholder 7"/>
          <p:cNvSpPr>
            <a:spLocks noGrp="1" noChangeAspect="1"/>
          </p:cNvSpPr>
          <p:nvPr>
            <p:ph type="pic" sz="quarter" idx="22" hasCustomPrompt="1"/>
          </p:nvPr>
        </p:nvSpPr>
        <p:spPr>
          <a:xfrm>
            <a:off x="6382738" y="2057400"/>
            <a:ext cx="2314223" cy="173736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1.9”</a:t>
            </a:r>
          </a:p>
        </p:txBody>
      </p:sp>
      <p:sp>
        <p:nvSpPr>
          <p:cNvPr id="21" name="Picture Placeholder 7"/>
          <p:cNvSpPr>
            <a:spLocks noGrp="1" noChangeAspect="1"/>
          </p:cNvSpPr>
          <p:nvPr>
            <p:ph type="pic" sz="quarter" idx="23" hasCustomPrompt="1"/>
          </p:nvPr>
        </p:nvSpPr>
        <p:spPr>
          <a:xfrm>
            <a:off x="9268178" y="2057400"/>
            <a:ext cx="2314223" cy="173736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1.9”</a:t>
            </a:r>
          </a:p>
        </p:txBody>
      </p:sp>
    </p:spTree>
    <p:extLst>
      <p:ext uri="{BB962C8B-B14F-4D97-AF65-F5344CB8AC3E}">
        <p14:creationId xmlns:p14="http://schemas.microsoft.com/office/powerpoint/2010/main" val="2576387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 &lt;    &gt; Statement">
    <p:bg>
      <p:bgPr>
        <a:solidFill>
          <a:schemeClr val="bg1">
            <a:lumMod val="6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7" name="Text Placeholder 6"/>
          <p:cNvSpPr>
            <a:spLocks noGrp="1" noChangeAspect="1"/>
          </p:cNvSpPr>
          <p:nvPr>
            <p:ph type="body" sz="quarter" idx="15" hasCustomPrompt="1"/>
          </p:nvPr>
        </p:nvSpPr>
        <p:spPr>
          <a:xfrm>
            <a:off x="292100" y="552451"/>
            <a:ext cx="3718891" cy="5483225"/>
          </a:xfrm>
          <a:prstGeom prst="rect">
            <a:avLst/>
          </a:prstGeom>
          <a:noFill/>
          <a:ln>
            <a:noFill/>
          </a:ln>
        </p:spPr>
        <p:txBody>
          <a:bodyPr tIns="0" anchor="ctr" anchorCtr="0"/>
          <a:lstStyle>
            <a:lvl1pPr algn="ctr">
              <a:defRPr sz="20000" baseline="0">
                <a:solidFill>
                  <a:schemeClr val="bg1"/>
                </a:solidFill>
                <a:latin typeface="Arial Black" pitchFamily="34" charset="0"/>
              </a:defRPr>
            </a:lvl1pPr>
          </a:lstStyle>
          <a:p>
            <a:pPr lvl="0"/>
            <a:r>
              <a:rPr lang="en-US" dirty="0"/>
              <a:t>4</a:t>
            </a:r>
          </a:p>
        </p:txBody>
      </p:sp>
      <p:cxnSp>
        <p:nvCxnSpPr>
          <p:cNvPr id="9" name="Straight Connector 8"/>
          <p:cNvCxnSpPr/>
          <p:nvPr userDrawn="1"/>
        </p:nvCxnSpPr>
        <p:spPr>
          <a:xfrm flipV="1">
            <a:off x="1076703" y="4663441"/>
            <a:ext cx="2072640" cy="1"/>
          </a:xfrm>
          <a:prstGeom prst="line">
            <a:avLst/>
          </a:prstGeom>
          <a:ln w="920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6" hasCustomPrompt="1"/>
          </p:nvPr>
        </p:nvSpPr>
        <p:spPr>
          <a:xfrm>
            <a:off x="4360335" y="552451"/>
            <a:ext cx="7222067" cy="5483225"/>
          </a:xfrm>
        </p:spPr>
        <p:txBody>
          <a:bodyPr anchor="ctr" anchorCtr="0"/>
          <a:lstStyle>
            <a:lvl1pPr>
              <a:spcAft>
                <a:spcPts val="0"/>
              </a:spcAft>
              <a:defRPr sz="3600" spc="-150" baseline="0">
                <a:solidFill>
                  <a:schemeClr val="tx1"/>
                </a:solidFill>
                <a:latin typeface="Arial Black" pitchFamily="34" charset="0"/>
              </a:defRPr>
            </a:lvl1pPr>
            <a:lvl2pPr>
              <a:spcAft>
                <a:spcPts val="1200"/>
              </a:spcAft>
              <a:defRPr sz="4000" spc="-150" baseline="0">
                <a:solidFill>
                  <a:schemeClr val="tx1"/>
                </a:solidFill>
                <a:latin typeface="Arial" pitchFamily="34" charset="0"/>
                <a:cs typeface="Arial" pitchFamily="34" charset="0"/>
              </a:defRPr>
            </a:lvl2pPr>
          </a:lstStyle>
          <a:p>
            <a:pPr lvl="0"/>
            <a:r>
              <a:rPr lang="en-US" dirty="0"/>
              <a:t>Big Number left. Keep statement to 2 or 3 lines.</a:t>
            </a:r>
          </a:p>
          <a:p>
            <a:pPr lvl="1"/>
            <a:r>
              <a:rPr lang="en-US" dirty="0"/>
              <a:t>Level 2</a:t>
            </a:r>
          </a:p>
        </p:txBody>
      </p:sp>
    </p:spTree>
    <p:extLst>
      <p:ext uri="{BB962C8B-B14F-4D97-AF65-F5344CB8AC3E}">
        <p14:creationId xmlns:p14="http://schemas.microsoft.com/office/powerpoint/2010/main" val="155167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141974"/>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7E425B0-6D4F-4CC9-AF21-60AC91C8759C}" type="datetimeFigureOut">
              <a:rPr lang="en-US" smtClean="0"/>
              <a:t>6/11/2020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896DAE-FE48-4422-A362-54E3C8064B79}" type="slidenum">
              <a:rPr lang="en-US" smtClean="0"/>
              <a:t>‹#›</a:t>
            </a:fld>
            <a:endParaRPr lang="en-US"/>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5009596" y="858393"/>
            <a:ext cx="2402841" cy="1838706"/>
          </a:xfrm>
          <a:prstGeom prst="rect">
            <a:avLst/>
          </a:prstGeom>
          <a:noFill/>
          <a:ln>
            <a:noFill/>
          </a:ln>
        </p:spPr>
      </p:pic>
    </p:spTree>
    <p:extLst>
      <p:ext uri="{BB962C8B-B14F-4D97-AF65-F5344CB8AC3E}">
        <p14:creationId xmlns:p14="http://schemas.microsoft.com/office/powerpoint/2010/main" val="1044782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tar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8" name="Text Placeholder 7"/>
          <p:cNvSpPr>
            <a:spLocks noGrp="1"/>
          </p:cNvSpPr>
          <p:nvPr>
            <p:ph type="body" sz="quarter" idx="13" hasCustomPrompt="1"/>
          </p:nvPr>
        </p:nvSpPr>
        <p:spPr>
          <a:xfrm>
            <a:off x="4353984" y="552451"/>
            <a:ext cx="7228416" cy="5483225"/>
          </a:xfrm>
        </p:spPr>
        <p:txBody>
          <a:bodyPr anchor="ctr"/>
          <a:lstStyle>
            <a:lvl1pPr>
              <a:spcAft>
                <a:spcPts val="0"/>
              </a:spcAft>
              <a:defRPr sz="3600" spc="-150">
                <a:solidFill>
                  <a:schemeClr val="tx1"/>
                </a:solidFill>
                <a:latin typeface="Arial Black" pitchFamily="34" charset="0"/>
              </a:defRPr>
            </a:lvl1pPr>
            <a:lvl2pPr>
              <a:spcAft>
                <a:spcPts val="1200"/>
              </a:spcAft>
              <a:defRPr sz="4000" baseline="0">
                <a:solidFill>
                  <a:schemeClr val="tx1"/>
                </a:solidFill>
              </a:defRPr>
            </a:lvl2pPr>
            <a:lvl3pPr>
              <a:buNone/>
              <a:defRPr/>
            </a:lvl3pPr>
          </a:lstStyle>
          <a:p>
            <a:pPr lvl="0"/>
            <a:r>
              <a:rPr lang="en-US" dirty="0"/>
              <a:t>Number outlined. Keep statement to 2 or 3 lines.</a:t>
            </a:r>
          </a:p>
          <a:p>
            <a:pPr lvl="1"/>
            <a:r>
              <a:rPr lang="en-US" dirty="0"/>
              <a:t>Level 2</a:t>
            </a:r>
          </a:p>
        </p:txBody>
      </p:sp>
      <p:sp>
        <p:nvSpPr>
          <p:cNvPr id="9" name="Text Placeholder 8"/>
          <p:cNvSpPr>
            <a:spLocks noGrp="1" noChangeAspect="1"/>
          </p:cNvSpPr>
          <p:nvPr>
            <p:ph type="body" sz="quarter" idx="14" hasCustomPrompt="1"/>
          </p:nvPr>
        </p:nvSpPr>
        <p:spPr>
          <a:xfrm>
            <a:off x="1271831" y="2402522"/>
            <a:ext cx="2438400" cy="1828800"/>
          </a:xfrm>
          <a:prstGeom prst="ellipse">
            <a:avLst/>
          </a:prstGeom>
          <a:ln w="152400">
            <a:solidFill>
              <a:schemeClr val="bg1">
                <a:lumMod val="65000"/>
              </a:schemeClr>
            </a:solidFill>
          </a:ln>
        </p:spPr>
        <p:txBody>
          <a:bodyPr anchor="ctr" anchorCtr="0"/>
          <a:lstStyle>
            <a:lvl1pPr algn="ctr">
              <a:defRPr sz="12000">
                <a:solidFill>
                  <a:schemeClr val="bg1">
                    <a:lumMod val="65000"/>
                  </a:schemeClr>
                </a:solidFill>
                <a:latin typeface="Arial Black" pitchFamily="34" charset="0"/>
              </a:defRPr>
            </a:lvl1pPr>
          </a:lstStyle>
          <a:p>
            <a:pPr lvl="0"/>
            <a:r>
              <a:rPr lang="en-US" dirty="0"/>
              <a:t>3</a:t>
            </a:r>
          </a:p>
        </p:txBody>
      </p:sp>
    </p:spTree>
    <p:extLst>
      <p:ext uri="{BB962C8B-B14F-4D97-AF65-F5344CB8AC3E}">
        <p14:creationId xmlns:p14="http://schemas.microsoft.com/office/powerpoint/2010/main" val="21895005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 Icon bullet &lt;    &gt; Statem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5" name="Text Placeholder 4"/>
          <p:cNvSpPr>
            <a:spLocks noGrp="1"/>
          </p:cNvSpPr>
          <p:nvPr>
            <p:ph type="body" sz="quarter" idx="11" hasCustomPrompt="1"/>
          </p:nvPr>
        </p:nvSpPr>
        <p:spPr>
          <a:xfrm>
            <a:off x="2493434" y="2826703"/>
            <a:ext cx="9088967" cy="914400"/>
          </a:xfrm>
        </p:spPr>
        <p:txBody>
          <a:bodyPr anchor="ctr" anchorCtr="0">
            <a:noAutofit/>
          </a:bodyPr>
          <a:lstStyle>
            <a:lvl1pPr>
              <a:defRPr sz="3400" spc="-90" baseline="0"/>
            </a:lvl1pPr>
          </a:lstStyle>
          <a:p>
            <a:pPr lvl="0"/>
            <a:r>
              <a:rPr lang="en-US" dirty="0"/>
              <a:t>Click to edit Master </a:t>
            </a:r>
            <a:br>
              <a:rPr lang="en-US" dirty="0"/>
            </a:br>
            <a:r>
              <a:rPr lang="en-US" dirty="0"/>
              <a:t>text styles</a:t>
            </a:r>
          </a:p>
        </p:txBody>
      </p:sp>
      <p:sp>
        <p:nvSpPr>
          <p:cNvPr id="6" name="Text Placeholder 4"/>
          <p:cNvSpPr>
            <a:spLocks noGrp="1"/>
          </p:cNvSpPr>
          <p:nvPr>
            <p:ph type="body" sz="quarter" idx="12" hasCustomPrompt="1"/>
          </p:nvPr>
        </p:nvSpPr>
        <p:spPr>
          <a:xfrm>
            <a:off x="2493434" y="4199255"/>
            <a:ext cx="9088967" cy="914400"/>
          </a:xfrm>
        </p:spPr>
        <p:txBody>
          <a:bodyPr anchor="ctr" anchorCtr="0">
            <a:noAutofit/>
          </a:bodyPr>
          <a:lstStyle>
            <a:lvl1pPr>
              <a:defRPr sz="3400" spc="-90" baseline="0"/>
            </a:lvl1pPr>
          </a:lstStyle>
          <a:p>
            <a:pPr lvl="0"/>
            <a:r>
              <a:rPr lang="en-US" dirty="0"/>
              <a:t>Click to edit Master </a:t>
            </a:r>
            <a:br>
              <a:rPr lang="en-US" dirty="0"/>
            </a:br>
            <a:r>
              <a:rPr lang="en-US" dirty="0"/>
              <a:t>text styles</a:t>
            </a:r>
          </a:p>
        </p:txBody>
      </p:sp>
      <p:sp>
        <p:nvSpPr>
          <p:cNvPr id="9" name="Text Placeholder 4"/>
          <p:cNvSpPr>
            <a:spLocks noGrp="1"/>
          </p:cNvSpPr>
          <p:nvPr>
            <p:ph type="body" sz="quarter" idx="15" hasCustomPrompt="1"/>
          </p:nvPr>
        </p:nvSpPr>
        <p:spPr>
          <a:xfrm>
            <a:off x="594785" y="552450"/>
            <a:ext cx="10987616" cy="1808162"/>
          </a:xfrm>
        </p:spPr>
        <p:txBody>
          <a:bodyPr anchor="b" anchorCtr="0">
            <a:noAutofit/>
          </a:bodyPr>
          <a:lstStyle>
            <a:lvl1pPr>
              <a:defRPr sz="3600" spc="-150" baseline="0">
                <a:latin typeface="Arial Black" pitchFamily="34" charset="0"/>
              </a:defRPr>
            </a:lvl1pPr>
          </a:lstStyle>
          <a:p>
            <a:pPr lvl="0"/>
            <a:r>
              <a:rPr lang="en-US" dirty="0"/>
              <a:t>Click to edit Master </a:t>
            </a:r>
            <a:br>
              <a:rPr lang="en-US" dirty="0"/>
            </a:br>
            <a:r>
              <a:rPr lang="en-US" dirty="0"/>
              <a:t>text styles</a:t>
            </a:r>
          </a:p>
        </p:txBody>
      </p:sp>
      <p:sp>
        <p:nvSpPr>
          <p:cNvPr id="10" name="Picture Placeholder 7"/>
          <p:cNvSpPr>
            <a:spLocks noGrp="1" noChangeAspect="1"/>
          </p:cNvSpPr>
          <p:nvPr>
            <p:ph type="pic" sz="quarter" idx="16" hasCustomPrompt="1"/>
          </p:nvPr>
        </p:nvSpPr>
        <p:spPr>
          <a:xfrm>
            <a:off x="609603" y="2689543"/>
            <a:ext cx="1583415" cy="1188720"/>
          </a:xfrm>
          <a:prstGeom prst="ellipse">
            <a:avLst/>
          </a:prstGeom>
          <a:solidFill>
            <a:schemeClr val="bg1">
              <a:lumMod val="65000"/>
            </a:schemeClr>
          </a:solid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1.3”</a:t>
            </a:r>
          </a:p>
        </p:txBody>
      </p:sp>
      <p:sp>
        <p:nvSpPr>
          <p:cNvPr id="11" name="Picture Placeholder 7"/>
          <p:cNvSpPr>
            <a:spLocks noGrp="1" noChangeAspect="1"/>
          </p:cNvSpPr>
          <p:nvPr>
            <p:ph type="pic" sz="quarter" idx="17" hasCustomPrompt="1"/>
          </p:nvPr>
        </p:nvSpPr>
        <p:spPr>
          <a:xfrm>
            <a:off x="609603" y="4062095"/>
            <a:ext cx="1583415" cy="1188720"/>
          </a:xfrm>
          <a:prstGeom prst="ellipse">
            <a:avLst/>
          </a:prstGeom>
          <a:solidFill>
            <a:schemeClr val="bg1">
              <a:lumMod val="65000"/>
            </a:schemeClr>
          </a:solidFill>
        </p:spPr>
        <p:txBody>
          <a:bodyPr anchor="ctr"/>
          <a:lstStyle>
            <a:lvl1pPr algn="ctr">
              <a:buNone/>
              <a:defRPr sz="2000">
                <a:solidFill>
                  <a:schemeClr val="bg1"/>
                </a:solidFill>
                <a:latin typeface="Arial" pitchFamily="34" charset="0"/>
                <a:cs typeface="Arial" pitchFamily="34" charset="0"/>
              </a:defRPr>
            </a:lvl1pPr>
          </a:lstStyle>
          <a:p>
            <a:r>
              <a:rPr lang="en-US" dirty="0"/>
              <a:t>Icon </a:t>
            </a:r>
            <a:br>
              <a:rPr lang="en-US" dirty="0"/>
            </a:br>
            <a:r>
              <a:rPr lang="en-US" dirty="0"/>
              <a:t>1.3”</a:t>
            </a:r>
          </a:p>
        </p:txBody>
      </p:sp>
    </p:spTree>
    <p:extLst>
      <p:ext uri="{BB962C8B-B14F-4D97-AF65-F5344CB8AC3E}">
        <p14:creationId xmlns:p14="http://schemas.microsoft.com/office/powerpoint/2010/main" val="309125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lt;    &gt; Ic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5" name="Text Placeholder 4"/>
          <p:cNvSpPr>
            <a:spLocks noGrp="1"/>
          </p:cNvSpPr>
          <p:nvPr>
            <p:ph type="body" sz="quarter" idx="11" hasCustomPrompt="1"/>
          </p:nvPr>
        </p:nvSpPr>
        <p:spPr>
          <a:xfrm>
            <a:off x="615952" y="552449"/>
            <a:ext cx="7207249" cy="5486400"/>
          </a:xfrm>
        </p:spPr>
        <p:txBody>
          <a:bodyPr anchor="ctr" anchorCtr="0">
            <a:noAutofit/>
          </a:bodyPr>
          <a:lstStyle>
            <a:lvl1pPr marL="0" indent="0">
              <a:lnSpc>
                <a:spcPct val="100000"/>
              </a:lnSpc>
              <a:spcBef>
                <a:spcPts val="0"/>
              </a:spcBef>
              <a:spcAft>
                <a:spcPts val="0"/>
              </a:spcAft>
              <a:buFont typeface="Arial" pitchFamily="34" charset="0"/>
              <a:buNone/>
              <a:defRPr sz="3600" b="0" spc="-70" baseline="0">
                <a:solidFill>
                  <a:schemeClr val="tx1"/>
                </a:solidFill>
                <a:latin typeface="Arial Black" pitchFamily="34" charset="0"/>
              </a:defRPr>
            </a:lvl1pPr>
            <a:lvl2pPr>
              <a:spcAft>
                <a:spcPts val="1200"/>
              </a:spcAft>
              <a:defRPr sz="4000" baseline="0">
                <a:solidFill>
                  <a:schemeClr val="tx1"/>
                </a:solidFill>
              </a:defRPr>
            </a:lvl2pPr>
          </a:lstStyle>
          <a:p>
            <a:pPr lvl="0"/>
            <a:r>
              <a:rPr lang="en-US" dirty="0"/>
              <a:t>Text left. Keep statement to 2 or 3 lines.</a:t>
            </a:r>
          </a:p>
          <a:p>
            <a:pPr lvl="1"/>
            <a:r>
              <a:rPr lang="en-US" dirty="0"/>
              <a:t>Level 2</a:t>
            </a:r>
          </a:p>
        </p:txBody>
      </p:sp>
      <p:sp>
        <p:nvSpPr>
          <p:cNvPr id="6" name="Picture Placeholder 7"/>
          <p:cNvSpPr>
            <a:spLocks noGrp="1" noChangeAspect="1"/>
          </p:cNvSpPr>
          <p:nvPr>
            <p:ph type="pic" sz="quarter" idx="20" hasCustomPrompt="1"/>
          </p:nvPr>
        </p:nvSpPr>
        <p:spPr>
          <a:xfrm>
            <a:off x="8137319" y="2151062"/>
            <a:ext cx="3045031" cy="228600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Tree>
    <p:extLst>
      <p:ext uri="{BB962C8B-B14F-4D97-AF65-F5344CB8AC3E}">
        <p14:creationId xmlns:p14="http://schemas.microsoft.com/office/powerpoint/2010/main" val="13541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lt;    &gt; List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5" name="Text Placeholder 4"/>
          <p:cNvSpPr>
            <a:spLocks noGrp="1"/>
          </p:cNvSpPr>
          <p:nvPr>
            <p:ph type="body" sz="quarter" idx="11" hasCustomPrompt="1"/>
          </p:nvPr>
        </p:nvSpPr>
        <p:spPr>
          <a:xfrm>
            <a:off x="4364737" y="552450"/>
            <a:ext cx="7207249" cy="5486400"/>
          </a:xfrm>
        </p:spPr>
        <p:txBody>
          <a:bodyPr anchor="ctr" anchorCtr="0">
            <a:noAutofit/>
          </a:bodyPr>
          <a:lstStyle>
            <a:lvl1pPr marL="0" indent="0">
              <a:lnSpc>
                <a:spcPct val="100000"/>
              </a:lnSpc>
              <a:spcBef>
                <a:spcPts val="0"/>
              </a:spcBef>
              <a:spcAft>
                <a:spcPts val="2200"/>
              </a:spcAft>
              <a:buFont typeface="Arial" pitchFamily="34" charset="0"/>
              <a:buNone/>
              <a:defRPr sz="3400" b="0" spc="-70" baseline="0">
                <a:solidFill>
                  <a:schemeClr val="tx1"/>
                </a:solidFill>
              </a:defRPr>
            </a:lvl1pPr>
            <a:lvl2pPr>
              <a:defRPr sz="2800">
                <a:solidFill>
                  <a:schemeClr val="tx2"/>
                </a:solidFill>
              </a:defRPr>
            </a:lvl2pPr>
          </a:lstStyle>
          <a:p>
            <a:pPr lvl="0"/>
            <a:r>
              <a:rPr lang="en-US" dirty="0"/>
              <a:t>Bullets on this side</a:t>
            </a:r>
          </a:p>
          <a:p>
            <a:pPr lvl="0"/>
            <a:r>
              <a:rPr lang="en-US" dirty="0"/>
              <a:t>Checklist</a:t>
            </a:r>
          </a:p>
          <a:p>
            <a:pPr lvl="0"/>
            <a:r>
              <a:rPr lang="en-US" dirty="0"/>
              <a:t>Things to do</a:t>
            </a:r>
          </a:p>
          <a:p>
            <a:pPr lvl="0"/>
            <a:r>
              <a:rPr lang="en-US" dirty="0"/>
              <a:t>Categories we’ll get into on the next slides</a:t>
            </a:r>
          </a:p>
        </p:txBody>
      </p:sp>
      <p:sp>
        <p:nvSpPr>
          <p:cNvPr id="7" name="Picture Placeholder 7"/>
          <p:cNvSpPr>
            <a:spLocks noGrp="1" noChangeAspect="1"/>
          </p:cNvSpPr>
          <p:nvPr>
            <p:ph type="pic" sz="quarter" idx="20" hasCustomPrompt="1"/>
          </p:nvPr>
        </p:nvSpPr>
        <p:spPr>
          <a:xfrm>
            <a:off x="609597" y="2151062"/>
            <a:ext cx="3045031" cy="2286000"/>
          </a:xfrm>
          <a:prstGeom prst="ellipse">
            <a:avLst/>
          </a:prstGeom>
          <a:no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Tree>
    <p:extLst>
      <p:ext uri="{BB962C8B-B14F-4D97-AF65-F5344CB8AC3E}">
        <p14:creationId xmlns:p14="http://schemas.microsoft.com/office/powerpoint/2010/main" val="489632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x Icon &lt;    &gt; Statem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5" name="Text Placeholder 4"/>
          <p:cNvSpPr>
            <a:spLocks noGrp="1"/>
          </p:cNvSpPr>
          <p:nvPr>
            <p:ph type="body" sz="quarter" idx="11"/>
          </p:nvPr>
        </p:nvSpPr>
        <p:spPr>
          <a:xfrm>
            <a:off x="4364737" y="552450"/>
            <a:ext cx="7207249" cy="2743200"/>
          </a:xfrm>
        </p:spPr>
        <p:txBody>
          <a:bodyPr anchor="ctr" anchorCtr="0">
            <a:noAutofit/>
          </a:bodyPr>
          <a:lstStyle>
            <a:lvl1pPr>
              <a:defRPr sz="3400"/>
            </a:lvl1pPr>
          </a:lstStyle>
          <a:p>
            <a:pPr lvl="0"/>
            <a:r>
              <a:rPr lang="en-US"/>
              <a:t>Click to edit Master text styles</a:t>
            </a:r>
          </a:p>
        </p:txBody>
      </p:sp>
      <p:sp>
        <p:nvSpPr>
          <p:cNvPr id="6" name="Text Placeholder 4"/>
          <p:cNvSpPr>
            <a:spLocks noGrp="1"/>
          </p:cNvSpPr>
          <p:nvPr>
            <p:ph type="body" sz="quarter" idx="12"/>
          </p:nvPr>
        </p:nvSpPr>
        <p:spPr>
          <a:xfrm>
            <a:off x="4364737" y="3291840"/>
            <a:ext cx="7207249" cy="2743200"/>
          </a:xfrm>
        </p:spPr>
        <p:txBody>
          <a:bodyPr anchor="ctr" anchorCtr="0">
            <a:noAutofit/>
          </a:bodyPr>
          <a:lstStyle>
            <a:lvl1pPr>
              <a:defRPr sz="3400"/>
            </a:lvl1pPr>
          </a:lstStyle>
          <a:p>
            <a:pPr lvl="0"/>
            <a:r>
              <a:rPr lang="en-US"/>
              <a:t>Click to edit Master text styles</a:t>
            </a:r>
          </a:p>
        </p:txBody>
      </p:sp>
      <p:sp>
        <p:nvSpPr>
          <p:cNvPr id="9" name="Picture Placeholder 7"/>
          <p:cNvSpPr>
            <a:spLocks noGrp="1" noChangeAspect="1"/>
          </p:cNvSpPr>
          <p:nvPr>
            <p:ph type="pic" sz="quarter" idx="20" hasCustomPrompt="1"/>
          </p:nvPr>
        </p:nvSpPr>
        <p:spPr>
          <a:xfrm>
            <a:off x="609597" y="781050"/>
            <a:ext cx="3045031" cy="2286000"/>
          </a:xfrm>
          <a:prstGeom prst="ellipse">
            <a:avLst/>
          </a:prstGeom>
          <a:solidFill>
            <a:schemeClr val="accent6"/>
          </a:solid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
        <p:nvSpPr>
          <p:cNvPr id="10" name="Picture Placeholder 7"/>
          <p:cNvSpPr>
            <a:spLocks noGrp="1" noChangeAspect="1"/>
          </p:cNvSpPr>
          <p:nvPr>
            <p:ph type="pic" sz="quarter" idx="21" hasCustomPrompt="1"/>
          </p:nvPr>
        </p:nvSpPr>
        <p:spPr>
          <a:xfrm>
            <a:off x="609597" y="3520440"/>
            <a:ext cx="3045031" cy="2286000"/>
          </a:xfrm>
          <a:prstGeom prst="ellipse">
            <a:avLst/>
          </a:prstGeom>
          <a:solidFill>
            <a:schemeClr val="accent6"/>
          </a:solid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Tree>
    <p:extLst>
      <p:ext uri="{BB962C8B-B14F-4D97-AF65-F5344CB8AC3E}">
        <p14:creationId xmlns:p14="http://schemas.microsoft.com/office/powerpoint/2010/main" val="61785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 Statement &lt;    &gt; Ic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
        <p:nvSpPr>
          <p:cNvPr id="5" name="Text Placeholder 4"/>
          <p:cNvSpPr>
            <a:spLocks noGrp="1"/>
          </p:cNvSpPr>
          <p:nvPr>
            <p:ph type="body" sz="quarter" idx="11"/>
          </p:nvPr>
        </p:nvSpPr>
        <p:spPr>
          <a:xfrm>
            <a:off x="609601" y="552449"/>
            <a:ext cx="7207249" cy="2743200"/>
          </a:xfrm>
        </p:spPr>
        <p:txBody>
          <a:bodyPr anchor="ctr" anchorCtr="0">
            <a:noAutofit/>
          </a:bodyPr>
          <a:lstStyle>
            <a:lvl1pPr>
              <a:defRPr sz="3400"/>
            </a:lvl1pPr>
          </a:lstStyle>
          <a:p>
            <a:pPr lvl="0"/>
            <a:r>
              <a:rPr lang="en-US"/>
              <a:t>Click to edit Master text styles</a:t>
            </a:r>
          </a:p>
        </p:txBody>
      </p:sp>
      <p:sp>
        <p:nvSpPr>
          <p:cNvPr id="6" name="Text Placeholder 4"/>
          <p:cNvSpPr>
            <a:spLocks noGrp="1"/>
          </p:cNvSpPr>
          <p:nvPr>
            <p:ph type="body" sz="quarter" idx="12"/>
          </p:nvPr>
        </p:nvSpPr>
        <p:spPr>
          <a:xfrm>
            <a:off x="609601" y="3291839"/>
            <a:ext cx="7207249" cy="2743200"/>
          </a:xfrm>
        </p:spPr>
        <p:txBody>
          <a:bodyPr anchor="ctr" anchorCtr="0">
            <a:noAutofit/>
          </a:bodyPr>
          <a:lstStyle>
            <a:lvl1pPr>
              <a:defRPr sz="3400"/>
            </a:lvl1pPr>
          </a:lstStyle>
          <a:p>
            <a:pPr lvl="0"/>
            <a:r>
              <a:rPr lang="en-US"/>
              <a:t>Click to edit Master text styles</a:t>
            </a:r>
          </a:p>
        </p:txBody>
      </p:sp>
      <p:sp>
        <p:nvSpPr>
          <p:cNvPr id="7" name="Picture Placeholder 7"/>
          <p:cNvSpPr>
            <a:spLocks noGrp="1" noChangeAspect="1"/>
          </p:cNvSpPr>
          <p:nvPr>
            <p:ph type="pic" sz="quarter" idx="20" hasCustomPrompt="1"/>
          </p:nvPr>
        </p:nvSpPr>
        <p:spPr>
          <a:xfrm>
            <a:off x="8137319" y="781050"/>
            <a:ext cx="3045031" cy="2286000"/>
          </a:xfrm>
          <a:prstGeom prst="ellipse">
            <a:avLst/>
          </a:prstGeom>
          <a:solidFill>
            <a:schemeClr val="accent6"/>
          </a:solid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
        <p:nvSpPr>
          <p:cNvPr id="8" name="Picture Placeholder 7"/>
          <p:cNvSpPr>
            <a:spLocks noGrp="1" noChangeAspect="1"/>
          </p:cNvSpPr>
          <p:nvPr>
            <p:ph type="pic" sz="quarter" idx="21" hasCustomPrompt="1"/>
          </p:nvPr>
        </p:nvSpPr>
        <p:spPr>
          <a:xfrm>
            <a:off x="8137319" y="3520440"/>
            <a:ext cx="3045031" cy="2286000"/>
          </a:xfrm>
          <a:prstGeom prst="ellipse">
            <a:avLst/>
          </a:prstGeom>
          <a:solidFill>
            <a:schemeClr val="accent6"/>
          </a:solidFill>
        </p:spPr>
        <p:txBody>
          <a:bodyPr anchor="ctr"/>
          <a:lstStyle>
            <a:lvl1pPr algn="ctr">
              <a:buNone/>
              <a:defRPr sz="2000">
                <a:solidFill>
                  <a:schemeClr val="bg1"/>
                </a:solidFill>
                <a:latin typeface="Arial" pitchFamily="34" charset="0"/>
                <a:cs typeface="Arial" pitchFamily="34" charset="0"/>
              </a:defRPr>
            </a:lvl1pPr>
          </a:lstStyle>
          <a:p>
            <a:r>
              <a:rPr lang="en-US" dirty="0"/>
              <a:t>Replace with Icon </a:t>
            </a:r>
            <a:br>
              <a:rPr lang="en-US" dirty="0"/>
            </a:br>
            <a:r>
              <a:rPr lang="en-US" dirty="0"/>
              <a:t>2.5” diameter</a:t>
            </a:r>
          </a:p>
        </p:txBody>
      </p:sp>
    </p:spTree>
    <p:extLst>
      <p:ext uri="{BB962C8B-B14F-4D97-AF65-F5344CB8AC3E}">
        <p14:creationId xmlns:p14="http://schemas.microsoft.com/office/powerpoint/2010/main" val="251383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628922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txBox="1">
            <a:spLocks/>
          </p:cNvSpPr>
          <p:nvPr userDrawn="1"/>
        </p:nvSpPr>
        <p:spPr>
          <a:xfrm>
            <a:off x="11394495" y="6342239"/>
            <a:ext cx="601837" cy="365125"/>
          </a:xfrm>
          <a:prstGeom prst="rect">
            <a:avLst/>
          </a:prstGeom>
        </p:spPr>
        <p:txBody>
          <a:bodyPr vert="horz" lIns="91440" tIns="45720" rIns="91440" bIns="45720" rtlCol="0" anchor="b" anchorCtr="0"/>
          <a:lstStyle>
            <a:defPPr>
              <a:defRPr lang="en-US"/>
            </a:defPPr>
            <a:lvl1pPr marL="0" algn="r" defTabSz="914400" rtl="0" eaLnBrk="1" latinLnBrk="0" hangingPunct="1">
              <a:defRPr sz="800" kern="1200" baseline="0">
                <a:solidFill>
                  <a:schemeClr val="bg1">
                    <a:lumMod val="6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3FF57B-5F25-B54A-A918-FB50C2689073}" type="slidenum">
              <a:rPr lang="en-US" sz="800" smtClean="0"/>
              <a:pPr/>
              <a:t>‹#›</a:t>
            </a:fld>
            <a:endParaRPr lang="en-US" sz="800" dirty="0"/>
          </a:p>
        </p:txBody>
      </p:sp>
      <p:cxnSp>
        <p:nvCxnSpPr>
          <p:cNvPr id="10" name="Straight Connector 9"/>
          <p:cNvCxnSpPr/>
          <p:nvPr userDrawn="1"/>
        </p:nvCxnSpPr>
        <p:spPr>
          <a:xfrm>
            <a:off x="4059936" y="0"/>
            <a:ext cx="0" cy="594360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4364736" y="2727325"/>
            <a:ext cx="7230533" cy="3216275"/>
          </a:xfrm>
        </p:spPr>
        <p:txBody>
          <a:bodyPr anchor="b" anchorCtr="0"/>
          <a:lstStyle>
            <a:lvl1pPr>
              <a:lnSpc>
                <a:spcPct val="90000"/>
              </a:lnSpc>
              <a:defRPr sz="4200" spc="-150" baseline="0">
                <a:solidFill>
                  <a:schemeClr val="bg1"/>
                </a:solidFill>
                <a:latin typeface="Arial Black" charset="0"/>
              </a:defRPr>
            </a:lvl1pPr>
            <a:lvl2pPr>
              <a:lnSpc>
                <a:spcPct val="90000"/>
              </a:lnSpc>
              <a:defRPr sz="1600" spc="-50" baseline="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474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w to Use This Dec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txBox="1">
            <a:spLocks/>
          </p:cNvSpPr>
          <p:nvPr userDrawn="1"/>
        </p:nvSpPr>
        <p:spPr>
          <a:xfrm>
            <a:off x="11394495" y="6342239"/>
            <a:ext cx="601837" cy="365125"/>
          </a:xfrm>
          <a:prstGeom prst="rect">
            <a:avLst/>
          </a:prstGeom>
        </p:spPr>
        <p:txBody>
          <a:bodyPr vert="horz" lIns="91440" tIns="45720" rIns="91440" bIns="45720" rtlCol="0" anchor="b" anchorCtr="0"/>
          <a:lstStyle>
            <a:defPPr>
              <a:defRPr lang="en-US"/>
            </a:defPPr>
            <a:lvl1pPr marL="0" algn="r" defTabSz="914400" rtl="0" eaLnBrk="1" latinLnBrk="0" hangingPunct="1">
              <a:defRPr sz="800" kern="1200" baseline="0">
                <a:solidFill>
                  <a:schemeClr val="bg1">
                    <a:lumMod val="6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3FF57B-5F25-B54A-A918-FB50C2689073}" type="slidenum">
              <a:rPr lang="en-US" sz="800" smtClean="0"/>
              <a:pPr/>
              <a:t>‹#›</a:t>
            </a:fld>
            <a:endParaRPr lang="en-US" sz="800" dirty="0"/>
          </a:p>
        </p:txBody>
      </p:sp>
      <p:sp>
        <p:nvSpPr>
          <p:cNvPr id="11" name="TextBox 10"/>
          <p:cNvSpPr txBox="1"/>
          <p:nvPr userDrawn="1"/>
        </p:nvSpPr>
        <p:spPr>
          <a:xfrm>
            <a:off x="4364737" y="685800"/>
            <a:ext cx="5334083" cy="4001095"/>
          </a:xfrm>
          <a:prstGeom prst="rect">
            <a:avLst/>
          </a:prstGeom>
          <a:noFill/>
        </p:spPr>
        <p:txBody>
          <a:bodyPr wrap="square" lIns="0" tIns="0" rIns="0" bIns="0" rtlCol="0">
            <a:spAutoFit/>
          </a:bodyPr>
          <a:lstStyle/>
          <a:p>
            <a:pPr marL="45720">
              <a:lnSpc>
                <a:spcPct val="100000"/>
              </a:lnSpc>
              <a:spcBef>
                <a:spcPts val="0"/>
              </a:spcBef>
              <a:spcAft>
                <a:spcPts val="0"/>
              </a:spcAft>
              <a:buSzPct val="100000"/>
            </a:pPr>
            <a:r>
              <a:rPr lang="en-US" sz="2000" spc="-50" baseline="0" dirty="0">
                <a:solidFill>
                  <a:schemeClr val="tx2"/>
                </a:solidFill>
                <a:cs typeface="Arial"/>
              </a:rPr>
              <a:t>Use the following slides to present and discuss the ideas in the article. </a:t>
            </a:r>
          </a:p>
          <a:p>
            <a:pPr marL="45720">
              <a:lnSpc>
                <a:spcPct val="100000"/>
              </a:lnSpc>
              <a:spcBef>
                <a:spcPts val="0"/>
              </a:spcBef>
              <a:spcAft>
                <a:spcPts val="0"/>
              </a:spcAft>
              <a:buSzPct val="100000"/>
            </a:pPr>
            <a:endParaRPr lang="en-US" sz="2000" spc="-50" baseline="0" dirty="0">
              <a:solidFill>
                <a:schemeClr val="tx2"/>
              </a:solidFill>
              <a:cs typeface="Arial"/>
            </a:endParaRPr>
          </a:p>
          <a:p>
            <a:pPr marL="45720">
              <a:lnSpc>
                <a:spcPct val="100000"/>
              </a:lnSpc>
              <a:spcBef>
                <a:spcPts val="0"/>
              </a:spcBef>
              <a:spcAft>
                <a:spcPts val="0"/>
              </a:spcAft>
              <a:buSzPct val="100000"/>
            </a:pPr>
            <a:r>
              <a:rPr lang="en-US" sz="2000" spc="-50" baseline="0" dirty="0">
                <a:solidFill>
                  <a:schemeClr val="tx2"/>
                </a:solidFill>
                <a:cs typeface="Arial"/>
              </a:rPr>
              <a:t>Each slide includes talking points in the notes field. </a:t>
            </a:r>
          </a:p>
          <a:p>
            <a:pPr marL="45720">
              <a:lnSpc>
                <a:spcPct val="100000"/>
              </a:lnSpc>
              <a:spcBef>
                <a:spcPts val="0"/>
              </a:spcBef>
              <a:spcAft>
                <a:spcPts val="0"/>
              </a:spcAft>
              <a:buSzPct val="100000"/>
            </a:pPr>
            <a:endParaRPr lang="en-US" sz="2000" spc="-50" baseline="0" dirty="0">
              <a:solidFill>
                <a:schemeClr val="tx2"/>
              </a:solidFill>
              <a:cs typeface="Arial"/>
            </a:endParaRPr>
          </a:p>
          <a:p>
            <a:pPr marL="45720">
              <a:lnSpc>
                <a:spcPct val="100000"/>
              </a:lnSpc>
              <a:spcBef>
                <a:spcPts val="0"/>
              </a:spcBef>
              <a:spcAft>
                <a:spcPts val="0"/>
              </a:spcAft>
              <a:buSzPct val="100000"/>
            </a:pPr>
            <a:r>
              <a:rPr lang="en-US" sz="2000" spc="-50" baseline="0" dirty="0">
                <a:solidFill>
                  <a:schemeClr val="tx2"/>
                </a:solidFill>
                <a:cs typeface="Arial"/>
              </a:rPr>
              <a:t>Customize the slides as needed. You may want to insert them into your own presentation, add your organization’s branding, revise the slide text or the talking points, or insert new slides.</a:t>
            </a:r>
          </a:p>
          <a:p>
            <a:pPr marL="45720">
              <a:lnSpc>
                <a:spcPct val="100000"/>
              </a:lnSpc>
              <a:spcBef>
                <a:spcPts val="0"/>
              </a:spcBef>
              <a:spcAft>
                <a:spcPts val="0"/>
              </a:spcAft>
              <a:buSzPct val="100000"/>
            </a:pPr>
            <a:endParaRPr lang="en-US" sz="2000" spc="-50" baseline="0" dirty="0">
              <a:solidFill>
                <a:schemeClr val="tx2"/>
              </a:solidFill>
              <a:cs typeface="Arial"/>
            </a:endParaRPr>
          </a:p>
          <a:p>
            <a:pPr marL="45720">
              <a:lnSpc>
                <a:spcPct val="100000"/>
              </a:lnSpc>
              <a:spcBef>
                <a:spcPts val="0"/>
              </a:spcBef>
              <a:spcAft>
                <a:spcPts val="0"/>
              </a:spcAft>
              <a:buSzPct val="100000"/>
            </a:pPr>
            <a:r>
              <a:rPr lang="en-US" sz="2000" spc="-50" baseline="0" dirty="0">
                <a:solidFill>
                  <a:schemeClr val="tx2"/>
                </a:solidFill>
                <a:cs typeface="Arial"/>
              </a:rPr>
              <a:t>The complete deck takes approximately 15 minutes to present. </a:t>
            </a:r>
          </a:p>
        </p:txBody>
      </p:sp>
    </p:spTree>
    <p:extLst>
      <p:ext uri="{BB962C8B-B14F-4D97-AF65-F5344CB8AC3E}">
        <p14:creationId xmlns:p14="http://schemas.microsoft.com/office/powerpoint/2010/main" val="2919711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 Discuss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txBox="1">
            <a:spLocks/>
          </p:cNvSpPr>
          <p:nvPr userDrawn="1"/>
        </p:nvSpPr>
        <p:spPr>
          <a:xfrm>
            <a:off x="11394495" y="6342239"/>
            <a:ext cx="601837" cy="365125"/>
          </a:xfrm>
          <a:prstGeom prst="rect">
            <a:avLst/>
          </a:prstGeom>
        </p:spPr>
        <p:txBody>
          <a:bodyPr vert="horz" lIns="91440" tIns="45720" rIns="91440" bIns="45720" rtlCol="0" anchor="b" anchorCtr="0"/>
          <a:lstStyle>
            <a:defPPr>
              <a:defRPr lang="en-US"/>
            </a:defPPr>
            <a:lvl1pPr marL="0" algn="r" defTabSz="914400" rtl="0" eaLnBrk="1" latinLnBrk="0" hangingPunct="1">
              <a:defRPr sz="800" kern="1200" baseline="0">
                <a:solidFill>
                  <a:schemeClr val="bg1">
                    <a:lumMod val="6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3FF57B-5F25-B54A-A918-FB50C2689073}" type="slidenum">
              <a:rPr lang="en-US" sz="800" smtClean="0"/>
              <a:pPr/>
              <a:t>‹#›</a:t>
            </a:fld>
            <a:endParaRPr lang="en-US" sz="800" dirty="0"/>
          </a:p>
        </p:txBody>
      </p:sp>
      <p:sp>
        <p:nvSpPr>
          <p:cNvPr id="3" name="Text Placeholder 2"/>
          <p:cNvSpPr>
            <a:spLocks noGrp="1"/>
          </p:cNvSpPr>
          <p:nvPr>
            <p:ph type="body" sz="quarter" idx="10"/>
          </p:nvPr>
        </p:nvSpPr>
        <p:spPr>
          <a:xfrm>
            <a:off x="4364567" y="548641"/>
            <a:ext cx="5181600" cy="5642961"/>
          </a:xfrm>
        </p:spPr>
        <p:txBody>
          <a:bodyPr/>
          <a:lstStyle>
            <a:lvl1pPr>
              <a:lnSpc>
                <a:spcPct val="90000"/>
              </a:lnSpc>
              <a:spcAft>
                <a:spcPts val="1800"/>
              </a:spcAft>
              <a:defRPr sz="2000" spc="-50" baseline="0">
                <a:solidFill>
                  <a:schemeClr val="tx2"/>
                </a:solidFill>
              </a:defRPr>
            </a:lvl1pPr>
            <a:lvl2pPr>
              <a:lnSpc>
                <a:spcPct val="90000"/>
              </a:lnSpc>
              <a:spcAft>
                <a:spcPts val="1800"/>
              </a:spcAft>
              <a:defRPr sz="2000" spc="-90" baseline="0">
                <a:solidFill>
                  <a:schemeClr val="tx2"/>
                </a:solidFill>
              </a:defRPr>
            </a:lvl2pPr>
            <a:lvl3pPr>
              <a:lnSpc>
                <a:spcPct val="90000"/>
              </a:lnSpc>
              <a:spcAft>
                <a:spcPts val="1800"/>
              </a:spcAft>
              <a:defRPr sz="2000" spc="-90" baseline="0">
                <a:solidFill>
                  <a:schemeClr val="tx2"/>
                </a:solidFill>
              </a:defRPr>
            </a:lvl3pPr>
            <a:lvl4pPr>
              <a:lnSpc>
                <a:spcPct val="90000"/>
              </a:lnSpc>
              <a:spcAft>
                <a:spcPts val="1800"/>
              </a:spcAft>
              <a:defRPr sz="2000" spc="-90" baseline="0">
                <a:solidFill>
                  <a:schemeClr val="tx2"/>
                </a:solidFill>
              </a:defRPr>
            </a:lvl4pPr>
            <a:lvl5pPr>
              <a:lnSpc>
                <a:spcPct val="90000"/>
              </a:lnSpc>
              <a:spcAft>
                <a:spcPts val="1800"/>
              </a:spcAft>
              <a:defRPr sz="2000" spc="-90" baseline="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21349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9728"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425B0-6D4F-4CC9-AF21-60AC91C8759C}"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400635" y="5956137"/>
            <a:ext cx="1027291" cy="365125"/>
          </a:xfrm>
        </p:spPr>
        <p:txBody>
          <a:bodyPr/>
          <a:lstStyle/>
          <a:p>
            <a:fld id="{8E896DAE-FE48-4422-A362-54E3C8064B79}" type="slidenum">
              <a:rPr lang="en-US" smtClean="0"/>
              <a:t>‹#›</a:t>
            </a:fld>
            <a:endParaRPr lang="en-US"/>
          </a:p>
        </p:txBody>
      </p:sp>
    </p:spTree>
    <p:extLst>
      <p:ext uri="{BB962C8B-B14F-4D97-AF65-F5344CB8AC3E}">
        <p14:creationId xmlns:p14="http://schemas.microsoft.com/office/powerpoint/2010/main" val="1614692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txBox="1">
            <a:spLocks/>
          </p:cNvSpPr>
          <p:nvPr userDrawn="1"/>
        </p:nvSpPr>
        <p:spPr>
          <a:xfrm>
            <a:off x="11394495" y="6342239"/>
            <a:ext cx="601837" cy="365125"/>
          </a:xfrm>
          <a:prstGeom prst="rect">
            <a:avLst/>
          </a:prstGeom>
        </p:spPr>
        <p:txBody>
          <a:bodyPr vert="horz" lIns="91440" tIns="45720" rIns="91440" bIns="45720" rtlCol="0" anchor="b" anchorCtr="0"/>
          <a:lstStyle>
            <a:defPPr>
              <a:defRPr lang="en-US"/>
            </a:defPPr>
            <a:lvl1pPr marL="0" algn="r" defTabSz="914400" rtl="0" eaLnBrk="1" latinLnBrk="0" hangingPunct="1">
              <a:defRPr sz="800" kern="1200" baseline="0">
                <a:solidFill>
                  <a:schemeClr val="bg1">
                    <a:lumMod val="6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3FF57B-5F25-B54A-A918-FB50C2689073}" type="slidenum">
              <a:rPr lang="en-US" sz="800" smtClean="0"/>
              <a:pPr/>
              <a:t>‹#›</a:t>
            </a:fld>
            <a:endParaRPr lang="en-US" sz="800" dirty="0"/>
          </a:p>
        </p:txBody>
      </p:sp>
      <p:sp>
        <p:nvSpPr>
          <p:cNvPr id="3" name="Text Placeholder 2"/>
          <p:cNvSpPr>
            <a:spLocks noGrp="1"/>
          </p:cNvSpPr>
          <p:nvPr>
            <p:ph type="body" sz="quarter" idx="10"/>
          </p:nvPr>
        </p:nvSpPr>
        <p:spPr>
          <a:xfrm>
            <a:off x="4364567" y="548641"/>
            <a:ext cx="7173384" cy="5642961"/>
          </a:xfrm>
        </p:spPr>
        <p:txBody>
          <a:bodyPr/>
          <a:lstStyle>
            <a:lvl1pPr>
              <a:lnSpc>
                <a:spcPct val="90000"/>
              </a:lnSpc>
              <a:spcAft>
                <a:spcPts val="1800"/>
              </a:spcAft>
              <a:defRPr sz="2000" spc="-50" baseline="0">
                <a:solidFill>
                  <a:schemeClr val="tx2"/>
                </a:solidFill>
              </a:defRPr>
            </a:lvl1pPr>
            <a:lvl2pPr>
              <a:lnSpc>
                <a:spcPct val="90000"/>
              </a:lnSpc>
              <a:spcAft>
                <a:spcPts val="1800"/>
              </a:spcAft>
              <a:defRPr sz="2000" spc="-90" baseline="0">
                <a:solidFill>
                  <a:schemeClr val="tx2"/>
                </a:solidFill>
              </a:defRPr>
            </a:lvl2pPr>
            <a:lvl3pPr>
              <a:lnSpc>
                <a:spcPct val="90000"/>
              </a:lnSpc>
              <a:spcAft>
                <a:spcPts val="1800"/>
              </a:spcAft>
              <a:defRPr sz="2000" spc="-90" baseline="0">
                <a:solidFill>
                  <a:schemeClr val="tx2"/>
                </a:solidFill>
              </a:defRPr>
            </a:lvl3pPr>
            <a:lvl4pPr>
              <a:lnSpc>
                <a:spcPct val="90000"/>
              </a:lnSpc>
              <a:spcAft>
                <a:spcPts val="1800"/>
              </a:spcAft>
              <a:defRPr sz="2000" spc="-90" baseline="0">
                <a:solidFill>
                  <a:schemeClr val="tx2"/>
                </a:solidFill>
              </a:defRPr>
            </a:lvl4pPr>
            <a:lvl5pPr>
              <a:lnSpc>
                <a:spcPct val="90000"/>
              </a:lnSpc>
              <a:spcAft>
                <a:spcPts val="1800"/>
              </a:spcAft>
              <a:defRPr sz="2000" spc="-90" baseline="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812289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out this Artic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txBox="1">
            <a:spLocks/>
          </p:cNvSpPr>
          <p:nvPr userDrawn="1"/>
        </p:nvSpPr>
        <p:spPr>
          <a:xfrm>
            <a:off x="11394495" y="6342239"/>
            <a:ext cx="601837" cy="365125"/>
          </a:xfrm>
          <a:prstGeom prst="rect">
            <a:avLst/>
          </a:prstGeom>
        </p:spPr>
        <p:txBody>
          <a:bodyPr vert="horz" lIns="91440" tIns="45720" rIns="91440" bIns="45720" rtlCol="0" anchor="b" anchorCtr="0"/>
          <a:lstStyle>
            <a:defPPr>
              <a:defRPr lang="en-US"/>
            </a:defPPr>
            <a:lvl1pPr marL="0" algn="r" defTabSz="914400" rtl="0" eaLnBrk="1" latinLnBrk="0" hangingPunct="1">
              <a:defRPr sz="800" kern="1200" baseline="0">
                <a:solidFill>
                  <a:schemeClr val="bg1">
                    <a:lumMod val="6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3FF57B-5F25-B54A-A918-FB50C2689073}" type="slidenum">
              <a:rPr lang="en-US" sz="800" smtClean="0"/>
              <a:pPr/>
              <a:t>‹#›</a:t>
            </a:fld>
            <a:endParaRPr lang="en-US" sz="800" dirty="0"/>
          </a:p>
        </p:txBody>
      </p:sp>
      <p:sp>
        <p:nvSpPr>
          <p:cNvPr id="5" name="Content Placeholder 4"/>
          <p:cNvSpPr>
            <a:spLocks noGrp="1"/>
          </p:cNvSpPr>
          <p:nvPr>
            <p:ph sz="quarter" idx="11"/>
          </p:nvPr>
        </p:nvSpPr>
        <p:spPr>
          <a:xfrm>
            <a:off x="4364565" y="548640"/>
            <a:ext cx="6633189" cy="5614202"/>
          </a:xfrm>
        </p:spPr>
        <p:txBody>
          <a:bodyPr/>
          <a:lstStyle>
            <a:lvl1pPr>
              <a:spcBef>
                <a:spcPts val="2000"/>
              </a:spcBef>
              <a:spcAft>
                <a:spcPts val="0"/>
              </a:spcAft>
              <a:defRPr sz="1600">
                <a:latin typeface="Arial Black"/>
                <a:cs typeface="Arial Black"/>
              </a:defRPr>
            </a:lvl1pPr>
            <a:lvl2pPr>
              <a:spcBef>
                <a:spcPts val="300"/>
              </a:spcBef>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329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425B0-6D4F-4CC9-AF21-60AC91C8759C}"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96DAE-FE48-4422-A362-54E3C8064B79}" type="slidenum">
              <a:rPr lang="en-US" smtClean="0"/>
              <a:t>‹#›</a:t>
            </a:fld>
            <a:endParaRPr lang="en-US"/>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10076644" y="4812030"/>
            <a:ext cx="1351280" cy="1036320"/>
          </a:xfrm>
          <a:prstGeom prst="rect">
            <a:avLst/>
          </a:prstGeom>
          <a:noFill/>
          <a:ln>
            <a:noFill/>
          </a:ln>
        </p:spPr>
      </p:pic>
    </p:spTree>
    <p:extLst>
      <p:ext uri="{BB962C8B-B14F-4D97-AF65-F5344CB8AC3E}">
        <p14:creationId xmlns:p14="http://schemas.microsoft.com/office/powerpoint/2010/main" val="119826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425B0-6D4F-4CC9-AF21-60AC91C8759C}"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96DAE-FE48-4422-A362-54E3C8064B79}" type="slidenum">
              <a:rPr lang="en-US" smtClean="0"/>
              <a:t>‹#›</a:t>
            </a:fld>
            <a:endParaRPr lang="en-US"/>
          </a:p>
        </p:txBody>
      </p:sp>
      <p:pic>
        <p:nvPicPr>
          <p:cNvPr id="7" name="Picture 6"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10093579" y="4915490"/>
            <a:ext cx="1351280" cy="1036320"/>
          </a:xfrm>
          <a:prstGeom prst="rect">
            <a:avLst/>
          </a:prstGeom>
          <a:noFill/>
          <a:ln>
            <a:noFill/>
          </a:ln>
        </p:spPr>
      </p:pic>
    </p:spTree>
    <p:extLst>
      <p:ext uri="{BB962C8B-B14F-4D97-AF65-F5344CB8AC3E}">
        <p14:creationId xmlns:p14="http://schemas.microsoft.com/office/powerpoint/2010/main" val="366677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425B0-6D4F-4CC9-AF21-60AC91C8759C}"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96DAE-FE48-4422-A362-54E3C8064B79}" type="slidenum">
              <a:rPr lang="en-US" smtClean="0"/>
              <a:t>‹#›</a:t>
            </a:fld>
            <a:endParaRPr lang="en-US"/>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4064000" y="1752600"/>
            <a:ext cx="3962400" cy="2865120"/>
          </a:xfrm>
          <a:prstGeom prst="rect">
            <a:avLst/>
          </a:prstGeom>
          <a:noFill/>
          <a:ln>
            <a:noFill/>
          </a:ln>
        </p:spPr>
      </p:pic>
    </p:spTree>
    <p:extLst>
      <p:ext uri="{BB962C8B-B14F-4D97-AF65-F5344CB8AC3E}">
        <p14:creationId xmlns:p14="http://schemas.microsoft.com/office/powerpoint/2010/main" val="245173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7E425B0-6D4F-4CC9-AF21-60AC91C8759C}" type="datetimeFigureOut">
              <a:rPr lang="en-US" smtClean="0"/>
              <a:t>6/11/2020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E896DAE-FE48-4422-A362-54E3C8064B79}" type="slidenum">
              <a:rPr lang="en-US" smtClean="0"/>
              <a:t>‹#›</a:t>
            </a:fld>
            <a:endParaRPr lang="en-US"/>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10076645" y="3761110"/>
            <a:ext cx="1351280" cy="1036320"/>
          </a:xfrm>
          <a:prstGeom prst="rect">
            <a:avLst/>
          </a:prstGeom>
          <a:noFill/>
          <a:ln>
            <a:noFill/>
          </a:ln>
        </p:spPr>
      </p:pic>
    </p:spTree>
    <p:extLst>
      <p:ext uri="{BB962C8B-B14F-4D97-AF65-F5344CB8AC3E}">
        <p14:creationId xmlns:p14="http://schemas.microsoft.com/office/powerpoint/2010/main" val="86036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425B0-6D4F-4CC9-AF21-60AC91C8759C}"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96DAE-FE48-4422-A362-54E3C8064B79}" type="slidenum">
              <a:rPr lang="en-US" smtClean="0"/>
              <a:t>‹#›</a:t>
            </a:fld>
            <a:endParaRPr lang="en-US"/>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10752285" y="5616212"/>
            <a:ext cx="1351280" cy="1036320"/>
          </a:xfrm>
          <a:prstGeom prst="rect">
            <a:avLst/>
          </a:prstGeom>
          <a:noFill/>
          <a:ln>
            <a:noFill/>
          </a:ln>
        </p:spPr>
      </p:pic>
    </p:spTree>
    <p:extLst>
      <p:ext uri="{BB962C8B-B14F-4D97-AF65-F5344CB8AC3E}">
        <p14:creationId xmlns:p14="http://schemas.microsoft.com/office/powerpoint/2010/main" val="306276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4.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3" y="687475"/>
            <a:ext cx="10653003"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74923" y="2228003"/>
            <a:ext cx="10653003"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12436" y="5956137"/>
            <a:ext cx="2844800" cy="365125"/>
          </a:xfrm>
          <a:prstGeom prst="rect">
            <a:avLst/>
          </a:prstGeom>
        </p:spPr>
        <p:txBody>
          <a:bodyPr vert="horz" lIns="91440" tIns="45720" rIns="91440" bIns="45720" rtlCol="0" anchor="ctr"/>
          <a:lstStyle>
            <a:lvl1pPr algn="r">
              <a:defRPr sz="900">
                <a:solidFill>
                  <a:schemeClr val="accent2"/>
                </a:solidFill>
              </a:defRPr>
            </a:lvl1pPr>
          </a:lstStyle>
          <a:p>
            <a:fld id="{D7E425B0-6D4F-4CC9-AF21-60AC91C8759C}" type="datetimeFigureOut">
              <a:rPr lang="en-US" smtClean="0"/>
              <a:t>6/11/2020</a:t>
            </a:fld>
            <a:endParaRPr lang="en-US"/>
          </a:p>
        </p:txBody>
      </p:sp>
      <p:sp>
        <p:nvSpPr>
          <p:cNvPr id="5" name="Footer Placeholder 4"/>
          <p:cNvSpPr>
            <a:spLocks noGrp="1"/>
          </p:cNvSpPr>
          <p:nvPr>
            <p:ph type="ftr" sz="quarter" idx="3"/>
          </p:nvPr>
        </p:nvSpPr>
        <p:spPr>
          <a:xfrm>
            <a:off x="774924" y="5951811"/>
            <a:ext cx="6494113"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400635" y="5956137"/>
            <a:ext cx="1027291" cy="365125"/>
          </a:xfrm>
          <a:prstGeom prst="rect">
            <a:avLst/>
          </a:prstGeom>
        </p:spPr>
        <p:txBody>
          <a:bodyPr vert="horz" lIns="91440" tIns="45720" rIns="91440" bIns="45720" rtlCol="0" anchor="ctr"/>
          <a:lstStyle>
            <a:lvl1pPr algn="r">
              <a:defRPr sz="900">
                <a:solidFill>
                  <a:schemeClr val="accent2"/>
                </a:solidFill>
              </a:defRPr>
            </a:lvl1pPr>
          </a:lstStyle>
          <a:p>
            <a:fld id="{8E896DAE-FE48-4422-A362-54E3C8064B79}" type="slidenum">
              <a:rPr lang="en-US" smtClean="0"/>
              <a:t>‹#›</a:t>
            </a:fld>
            <a:endParaRPr lang="en-US"/>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5220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descr="6 col grid 04-25-2016_extended red-01.png"/>
          <p:cNvPicPr>
            <a:picLocks noChangeAspect="1"/>
          </p:cNvPicPr>
          <p:nvPr/>
        </p:nvPicPr>
        <p:blipFill>
          <a:blip r:embed="rId31"/>
          <a:srcRect t="2000"/>
          <a:stretch>
            <a:fillRect/>
          </a:stretch>
        </p:blipFill>
        <p:spPr>
          <a:xfrm>
            <a:off x="504" y="0"/>
            <a:ext cx="12190993" cy="6720274"/>
          </a:xfrm>
          <a:prstGeom prst="rect">
            <a:avLst/>
          </a:prstGeom>
        </p:spPr>
      </p:pic>
      <p:sp>
        <p:nvSpPr>
          <p:cNvPr id="6" name="Rectangle 5"/>
          <p:cNvSpPr/>
          <p:nvPr/>
        </p:nvSpPr>
        <p:spPr>
          <a:xfrm>
            <a:off x="0" y="6172199"/>
            <a:ext cx="12192000" cy="6858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1800" b="1" dirty="0">
              <a:solidFill>
                <a:schemeClr val="tx2"/>
              </a:solidFill>
              <a:latin typeface="+mj-lt"/>
            </a:endParaRPr>
          </a:p>
        </p:txBody>
      </p:sp>
      <p:sp>
        <p:nvSpPr>
          <p:cNvPr id="2" name="Title Placeholder 1"/>
          <p:cNvSpPr>
            <a:spLocks noGrp="1"/>
          </p:cNvSpPr>
          <p:nvPr>
            <p:ph type="title"/>
          </p:nvPr>
        </p:nvSpPr>
        <p:spPr>
          <a:xfrm>
            <a:off x="609599" y="552451"/>
            <a:ext cx="10972771" cy="866775"/>
          </a:xfrm>
          <a:prstGeom prst="rect">
            <a:avLst/>
          </a:prstGeom>
        </p:spPr>
        <p:txBody>
          <a:bodyPr vert="horz" wrap="square" lIns="0" tIns="0" rIns="91440" bIns="0" rtlCol="0" anchor="t">
            <a:noAutofit/>
          </a:bodyPr>
          <a:lstStyle/>
          <a:p>
            <a:r>
              <a:rPr lang="en-US" dirty="0"/>
              <a:t>Grid master</a:t>
            </a:r>
          </a:p>
        </p:txBody>
      </p:sp>
      <p:sp>
        <p:nvSpPr>
          <p:cNvPr id="13" name="Text Placeholder 12"/>
          <p:cNvSpPr>
            <a:spLocks noGrp="1"/>
          </p:cNvSpPr>
          <p:nvPr>
            <p:ph type="body" idx="1"/>
          </p:nvPr>
        </p:nvSpPr>
        <p:spPr>
          <a:xfrm>
            <a:off x="609600" y="1466851"/>
            <a:ext cx="10972800" cy="4568825"/>
          </a:xfrm>
          <a:prstGeom prst="rect">
            <a:avLst/>
          </a:prstGeom>
        </p:spPr>
        <p:txBody>
          <a:bodyPr vert="horz" lIns="0" tIns="0" rIns="0" bIns="0" rtlCol="0">
            <a:noAutofit/>
          </a:bodyPr>
          <a:lstStyle/>
          <a:p>
            <a:pPr lvl="0"/>
            <a:endParaRPr lang="en-US" dirty="0"/>
          </a:p>
        </p:txBody>
      </p:sp>
      <p:pic>
        <p:nvPicPr>
          <p:cNvPr id="9" name="Picture 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59463" y="6459305"/>
            <a:ext cx="10989079" cy="228939"/>
          </a:xfrm>
          <a:prstGeom prst="rect">
            <a:avLst/>
          </a:prstGeom>
        </p:spPr>
      </p:pic>
      <p:sp>
        <p:nvSpPr>
          <p:cNvPr id="10" name="Slide Number Placeholder 5"/>
          <p:cNvSpPr>
            <a:spLocks noGrp="1"/>
          </p:cNvSpPr>
          <p:nvPr>
            <p:ph type="sldNum" sz="quarter" idx="4"/>
          </p:nvPr>
        </p:nvSpPr>
        <p:spPr>
          <a:xfrm>
            <a:off x="11394495" y="6342239"/>
            <a:ext cx="601837" cy="365125"/>
          </a:xfrm>
          <a:prstGeom prst="rect">
            <a:avLst/>
          </a:prstGeom>
        </p:spPr>
        <p:txBody>
          <a:bodyPr vert="horz" lIns="91440" tIns="45720" rIns="91440" bIns="45720" rtlCol="0" anchor="b" anchorCtr="0"/>
          <a:lstStyle>
            <a:lvl1pPr algn="r">
              <a:defRPr sz="800" baseline="0">
                <a:solidFill>
                  <a:schemeClr val="bg1">
                    <a:lumMod val="65000"/>
                  </a:schemeClr>
                </a:solidFill>
                <a:latin typeface="Arial" charset="0"/>
              </a:defRPr>
            </a:lvl1p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3403114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Lst>
  <p:hf hdr="0" ftr="0" dt="0"/>
  <p:txStyles>
    <p:titleStyle>
      <a:lvl1pPr algn="l" defTabSz="914400" rtl="0" eaLnBrk="1" latinLnBrk="0" hangingPunct="1">
        <a:lnSpc>
          <a:spcPct val="100000"/>
        </a:lnSpc>
        <a:spcBef>
          <a:spcPct val="0"/>
        </a:spcBef>
        <a:spcAft>
          <a:spcPts val="1500"/>
        </a:spcAft>
        <a:buNone/>
        <a:defRPr sz="3200" b="0" i="0" kern="1200" spc="-150" baseline="0">
          <a:solidFill>
            <a:schemeClr val="tx1"/>
          </a:solidFill>
          <a:latin typeface="Arial Black"/>
          <a:ea typeface="+mj-ea"/>
          <a:cs typeface="Arial Black"/>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Char char="​"/>
        <a:defRPr sz="2800" b="0" i="0" kern="1200">
          <a:solidFill>
            <a:schemeClr val="tx1"/>
          </a:solidFill>
          <a:latin typeface="Arial"/>
          <a:ea typeface="+mn-ea"/>
          <a:cs typeface="Arial"/>
        </a:defRPr>
      </a:lvl1pPr>
      <a:lvl2pPr marL="0" indent="0" algn="l" defTabSz="914400" rtl="0" eaLnBrk="1" latinLnBrk="0" hangingPunct="1">
        <a:lnSpc>
          <a:spcPct val="100000"/>
        </a:lnSpc>
        <a:spcBef>
          <a:spcPts val="0"/>
        </a:spcBef>
        <a:spcAft>
          <a:spcPts val="0"/>
        </a:spcAft>
        <a:buFont typeface="Arial" pitchFamily="34" charset="0"/>
        <a:buNone/>
        <a:defRPr sz="2800" b="0" i="0" kern="1200">
          <a:solidFill>
            <a:schemeClr val="tx2"/>
          </a:solidFill>
          <a:latin typeface="Arial"/>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i="0" kern="1200">
          <a:solidFill>
            <a:schemeClr val="accent2"/>
          </a:solidFill>
          <a:latin typeface="Arial"/>
          <a:ea typeface="+mn-ea"/>
          <a:cs typeface="Arial"/>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b="0" i="0" kern="1200">
          <a:solidFill>
            <a:schemeClr val="tx2"/>
          </a:solidFill>
          <a:latin typeface="Arial"/>
          <a:ea typeface="+mn-ea"/>
          <a:cs typeface="Microsoft New Tai Lue" panose="020B0502040204020203" pitchFamily="34" charset="0"/>
        </a:defRPr>
      </a:lvl4pPr>
      <a:lvl5pPr marL="0" indent="-171450" algn="l" defTabSz="914400" rtl="0" eaLnBrk="1" latinLnBrk="0" hangingPunct="1">
        <a:lnSpc>
          <a:spcPct val="95000"/>
        </a:lnSpc>
        <a:spcBef>
          <a:spcPts val="0"/>
        </a:spcBef>
        <a:spcAft>
          <a:spcPts val="0"/>
        </a:spcAft>
        <a:buFont typeface="Arial" panose="020B0604020202020204" pitchFamily="34" charset="0"/>
        <a:buChar char="•"/>
        <a:defRPr sz="1100" b="0" i="0" kern="1200">
          <a:solidFill>
            <a:schemeClr val="tx2"/>
          </a:solidFill>
          <a:latin typeface="Arial"/>
          <a:ea typeface="+mn-ea"/>
          <a:cs typeface="Microsoft New Tai Lue" panose="020B0502040204020203" pitchFamily="34" charset="0"/>
        </a:defRPr>
      </a:lvl5pPr>
      <a:lvl6pPr marL="0" indent="-173038" algn="l" defTabSz="914400" rtl="0" eaLnBrk="1" latinLnBrk="0" hangingPunct="1">
        <a:lnSpc>
          <a:spcPct val="85000"/>
        </a:lnSpc>
        <a:spcBef>
          <a:spcPts val="0"/>
        </a:spcBef>
        <a:spcAft>
          <a:spcPts val="0"/>
        </a:spcAft>
        <a:buFont typeface="Arial" panose="020B0604020202020204" pitchFamily="34" charset="0"/>
        <a:buChar char="•"/>
        <a:defRPr sz="1100" b="0" i="0" kern="1200" baseline="0">
          <a:solidFill>
            <a:schemeClr val="tx2"/>
          </a:solidFill>
          <a:latin typeface="Arial"/>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b="0" i="0" kern="1200">
          <a:solidFill>
            <a:schemeClr val="bg2"/>
          </a:solidFill>
          <a:latin typeface="Arial"/>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b="0" i="0" kern="1200">
          <a:solidFill>
            <a:schemeClr val="bg2"/>
          </a:solidFill>
          <a:latin typeface="Arial"/>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planning-plan-adjusting-aspirations-620299/"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WEUoPo8Ej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goodfreephotos.com/vector-images/simple-nurse-vector-clipart.png.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84CydmuHXD8"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en.wikipedia.org/wiki/Infection_control" TargetMode="Externa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hyperlink" Target="https://youtu.be/syh5UnC6G2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DVJNWefmHj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hyperlink" Target="https://www.youtube.com/watch?v=s9W5LHy4sW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HOC_OPS@DELAWARE.GOV" TargetMode="External"/><Relationship Id="rId2" Type="http://schemas.openxmlformats.org/officeDocument/2006/relationships/hyperlink" Target="mailto:OEMS@delaware.gov"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9R8fHo6WfzY&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dwarkaparichay.blogspot.com/2012/07/summers-preventing-common-infections.html" TargetMode="Externa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hyperlink" Target="https://coronavirus.delaware.gov/wp-content/uploads/sites/177/2020/03/COVID-Business-Sign-1.pdf" TargetMode="External"/><Relationship Id="rId2" Type="http://schemas.openxmlformats.org/officeDocument/2006/relationships/hyperlink" Target="https://coronavirus.delaware.gov/wp-content/uploads/sites/177/2020/03/Essential-Services-Screening-Policy_3.22.20.pdf" TargetMode="External"/><Relationship Id="rId1" Type="http://schemas.openxmlformats.org/officeDocument/2006/relationships/slideLayout" Target="../slideLayouts/slideLayout6.xml"/><Relationship Id="rId6" Type="http://schemas.openxmlformats.org/officeDocument/2006/relationships/hyperlink" Target="https://www.cdc.gov/coronavirus/2019-ncov/infection-control/controlrecommendation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hcp/ppe-strategy/face-mask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hcp/index.html" TargetMode="External"/><Relationship Id="rId2" Type="http://schemas.openxmlformats.org/officeDocument/2006/relationships/hyperlink" Target="https://www.cdc.gov/coronavirus/2019-ncov/hcp/guidance-risk-assesment-hcp.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6F9BE-7CEE-4CAF-8C76-4DA238B38E28}"/>
              </a:ext>
            </a:extLst>
          </p:cNvPr>
          <p:cNvSpPr/>
          <p:nvPr/>
        </p:nvSpPr>
        <p:spPr>
          <a:xfrm>
            <a:off x="251669" y="548639"/>
            <a:ext cx="11635531" cy="954107"/>
          </a:xfrm>
          <a:prstGeom prst="rect">
            <a:avLst/>
          </a:prstGeom>
        </p:spPr>
        <p:txBody>
          <a:bodyPr wrap="square">
            <a:spAutoFit/>
          </a:bodyPr>
          <a:lstStyle/>
          <a:p>
            <a:pPr algn="ctr"/>
            <a:endParaRPr lang="en-US" sz="2800" b="1" dirty="0">
              <a:solidFill>
                <a:srgbClr val="990033"/>
              </a:solidFill>
              <a:effectLst/>
              <a:latin typeface="Goudy Old Style" panose="02020502050305020303" pitchFamily="18" charset="0"/>
              <a:ea typeface="Calibri" panose="020F0502020204030204" pitchFamily="34" charset="0"/>
              <a:cs typeface="Times New Roman" panose="02020603050405020304" pitchFamily="18" charset="0"/>
            </a:endParaRPr>
          </a:p>
          <a:p>
            <a:pPr algn="ctr"/>
            <a:endParaRPr lang="en-US" sz="2800" dirty="0">
              <a:solidFill>
                <a:srgbClr val="990033"/>
              </a:solidFill>
              <a:effectLst/>
              <a:latin typeface="Goudy Old Style" panose="02020502050305020303"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942E1A5-0BA5-4133-A748-0722F1043189}"/>
              </a:ext>
            </a:extLst>
          </p:cNvPr>
          <p:cNvSpPr txBox="1"/>
          <p:nvPr/>
        </p:nvSpPr>
        <p:spPr>
          <a:xfrm>
            <a:off x="9593356" y="4830449"/>
            <a:ext cx="2293844" cy="307777"/>
          </a:xfrm>
          <a:prstGeom prst="rect">
            <a:avLst/>
          </a:prstGeom>
          <a:noFill/>
        </p:spPr>
        <p:txBody>
          <a:bodyPr wrap="square" rtlCol="0">
            <a:spAutoFit/>
          </a:bodyPr>
          <a:lstStyle/>
          <a:p>
            <a:pPr algn="r"/>
            <a:r>
              <a:rPr lang="en-US" sz="1400" b="1" dirty="0"/>
              <a:t>Last updated 4/22/2020</a:t>
            </a:r>
          </a:p>
        </p:txBody>
      </p:sp>
      <p:sp>
        <p:nvSpPr>
          <p:cNvPr id="4" name="Title 3">
            <a:extLst>
              <a:ext uri="{FF2B5EF4-FFF2-40B4-BE49-F238E27FC236}">
                <a16:creationId xmlns:a16="http://schemas.microsoft.com/office/drawing/2014/main" id="{35ECFE1E-CD94-4F02-A7EE-983BEA10FACC}"/>
              </a:ext>
            </a:extLst>
          </p:cNvPr>
          <p:cNvSpPr>
            <a:spLocks noGrp="1"/>
          </p:cNvSpPr>
          <p:nvPr>
            <p:ph type="title"/>
          </p:nvPr>
        </p:nvSpPr>
        <p:spPr>
          <a:xfrm>
            <a:off x="774926" y="3767328"/>
            <a:ext cx="10642150" cy="774089"/>
          </a:xfrm>
        </p:spPr>
        <p:txBody>
          <a:bodyPr>
            <a:normAutofit fontScale="90000"/>
          </a:bodyPr>
          <a:lstStyle/>
          <a:p>
            <a:pPr algn="ctr"/>
            <a:br>
              <a:rPr lang="en-US" b="1" dirty="0">
                <a:solidFill>
                  <a:srgbClr val="990033"/>
                </a:solidFill>
                <a:latin typeface="Goudy Old Style" panose="02020502050305020303" pitchFamily="18" charset="0"/>
                <a:ea typeface="Calibri" panose="020F0502020204030204" pitchFamily="34" charset="0"/>
                <a:cs typeface="Times New Roman" panose="02020603050405020304" pitchFamily="18" charset="0"/>
              </a:rPr>
            </a:br>
            <a:br>
              <a:rPr lang="en-US" dirty="0">
                <a:latin typeface="Goudy Old Style" panose="02020502050305020303" pitchFamily="18" charset="0"/>
                <a:ea typeface="Calibri" panose="020F0502020204030204" pitchFamily="34" charset="0"/>
                <a:cs typeface="Times New Roman" panose="02020603050405020304" pitchFamily="18" charset="0"/>
              </a:rPr>
            </a:br>
            <a:endParaRPr lang="en-US" dirty="0"/>
          </a:p>
        </p:txBody>
      </p:sp>
      <p:sp>
        <p:nvSpPr>
          <p:cNvPr id="5" name="Text Placeholder 4">
            <a:extLst>
              <a:ext uri="{FF2B5EF4-FFF2-40B4-BE49-F238E27FC236}">
                <a16:creationId xmlns:a16="http://schemas.microsoft.com/office/drawing/2014/main" id="{87A08685-CD6E-4C2A-B70F-B5F2C03601F5}"/>
              </a:ext>
            </a:extLst>
          </p:cNvPr>
          <p:cNvSpPr>
            <a:spLocks noGrp="1"/>
          </p:cNvSpPr>
          <p:nvPr>
            <p:ph type="body" idx="1"/>
          </p:nvPr>
        </p:nvSpPr>
        <p:spPr>
          <a:xfrm>
            <a:off x="774925" y="2941634"/>
            <a:ext cx="10642150" cy="2196592"/>
          </a:xfrm>
        </p:spPr>
        <p:txBody>
          <a:bodyPr>
            <a:noAutofit/>
          </a:bodyPr>
          <a:lstStyle/>
          <a:p>
            <a:pPr algn="ctr"/>
            <a:r>
              <a:rPr lang="en-US" sz="3200" b="1" dirty="0">
                <a:latin typeface="Goudy Old Style" panose="02020502050305020303" pitchFamily="18" charset="0"/>
                <a:ea typeface="Calibri" panose="020F0502020204030204" pitchFamily="34" charset="0"/>
                <a:cs typeface="Times New Roman" panose="02020603050405020304" pitchFamily="18" charset="0"/>
              </a:rPr>
              <a:t>RECOMMENDATIONS FOR INFECTION CONTROL,</a:t>
            </a:r>
            <a:br>
              <a:rPr lang="en-US" sz="3200" b="1" dirty="0">
                <a:latin typeface="Goudy Old Style" panose="02020502050305020303" pitchFamily="18" charset="0"/>
                <a:ea typeface="Calibri" panose="020F0502020204030204" pitchFamily="34" charset="0"/>
                <a:cs typeface="Times New Roman" panose="02020603050405020304" pitchFamily="18" charset="0"/>
              </a:rPr>
            </a:br>
            <a:r>
              <a:rPr lang="en-US" sz="3200" b="1" dirty="0">
                <a:latin typeface="Goudy Old Style" panose="02020502050305020303" pitchFamily="18" charset="0"/>
                <a:ea typeface="Calibri" panose="020F0502020204030204" pitchFamily="34" charset="0"/>
                <a:cs typeface="Times New Roman" panose="02020603050405020304" pitchFamily="18" charset="0"/>
              </a:rPr>
              <a:t>infection PREVENTION and isolation                  OF COVID-19</a:t>
            </a:r>
            <a:br>
              <a:rPr lang="en-US" sz="3200" dirty="0">
                <a:latin typeface="Goudy Old Style" panose="02020502050305020303" pitchFamily="18" charset="0"/>
                <a:ea typeface="Calibri" panose="020F0502020204030204" pitchFamily="34" charset="0"/>
                <a:cs typeface="Times New Roman" panose="02020603050405020304" pitchFamily="18" charset="0"/>
              </a:rPr>
            </a:br>
            <a:r>
              <a:rPr lang="en-US" sz="3200" b="1" dirty="0">
                <a:latin typeface="Goudy Old Style" panose="02020502050305020303" pitchFamily="18" charset="0"/>
                <a:ea typeface="Calibri" panose="020F0502020204030204" pitchFamily="34" charset="0"/>
                <a:cs typeface="Times New Roman" panose="02020603050405020304" pitchFamily="18" charset="0"/>
              </a:rPr>
              <a:t>IN FACILITIES SERVING ADULTS</a:t>
            </a:r>
            <a:endParaRPr lang="en-US" sz="3200" dirty="0"/>
          </a:p>
        </p:txBody>
      </p:sp>
      <p:sp>
        <p:nvSpPr>
          <p:cNvPr id="6" name="Rectangle 5">
            <a:extLst>
              <a:ext uri="{FF2B5EF4-FFF2-40B4-BE49-F238E27FC236}">
                <a16:creationId xmlns:a16="http://schemas.microsoft.com/office/drawing/2014/main" id="{4508750D-DF24-486F-91EC-91A82DB8F06F}"/>
              </a:ext>
            </a:extLst>
          </p:cNvPr>
          <p:cNvSpPr/>
          <p:nvPr/>
        </p:nvSpPr>
        <p:spPr>
          <a:xfrm>
            <a:off x="639064" y="5458036"/>
            <a:ext cx="10913872" cy="523220"/>
          </a:xfrm>
          <a:prstGeom prst="rect">
            <a:avLst/>
          </a:prstGeom>
        </p:spPr>
        <p:txBody>
          <a:bodyPr wrap="square">
            <a:spAutoFit/>
          </a:bodyPr>
          <a:lstStyle/>
          <a:p>
            <a:pPr algn="ctr"/>
            <a:r>
              <a:rPr lang="en-US" sz="2800" b="1" dirty="0">
                <a:solidFill>
                  <a:schemeClr val="bg1"/>
                </a:solidFill>
                <a:latin typeface="Goudy Old Style" panose="02020502050305020303" pitchFamily="18" charset="0"/>
                <a:ea typeface="Calibri" panose="020F0502020204030204" pitchFamily="34" charset="0"/>
                <a:cs typeface="Times New Roman" panose="02020603050405020304" pitchFamily="18" charset="0"/>
              </a:rPr>
              <a:t>DELAWARE DEPARTMENT OF HEALTH &amp; SOCIAL SERVICES</a:t>
            </a:r>
            <a:endParaRPr lang="en-US" sz="2800" dirty="0">
              <a:solidFill>
                <a:schemeClr val="bg1"/>
              </a:solidFill>
            </a:endParaRPr>
          </a:p>
        </p:txBody>
      </p:sp>
    </p:spTree>
    <p:extLst>
      <p:ext uri="{BB962C8B-B14F-4D97-AF65-F5344CB8AC3E}">
        <p14:creationId xmlns:p14="http://schemas.microsoft.com/office/powerpoint/2010/main" val="338934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CD62B-183C-4AB5-A52A-CA39E92F71B6}"/>
              </a:ext>
            </a:extLst>
          </p:cNvPr>
          <p:cNvSpPr/>
          <p:nvPr/>
        </p:nvSpPr>
        <p:spPr>
          <a:xfrm>
            <a:off x="774923" y="2072640"/>
            <a:ext cx="5249957" cy="4401205"/>
          </a:xfrm>
          <a:prstGeom prst="rect">
            <a:avLst/>
          </a:prstGeom>
        </p:spPr>
        <p:txBody>
          <a:bodyPr wrap="square">
            <a:spAutoFit/>
          </a:bodyPr>
          <a:lstStyle/>
          <a:p>
            <a:pPr marL="342900" lvl="0" indent="-342900">
              <a:buFont typeface="Wingdings" panose="05000000000000000000" pitchFamily="2" charset="2"/>
              <a:buChar char="Ø"/>
            </a:pPr>
            <a:r>
              <a:rPr lang="en-US" sz="2000" dirty="0">
                <a:latin typeface="Goudy Old Style" panose="02020502050305020303" pitchFamily="18" charset="0"/>
              </a:rPr>
              <a:t>Review and revise how you interact with vendors and receiving supplies, agency staff, EMS personnel and equipment, transportation providers (e.g., when taking residents to offsite appointments, etc.), and other non-health care providers (e.g., food delivery, etc.), and take necessary actions to prevent any potential transmission. </a:t>
            </a:r>
            <a:r>
              <a:rPr lang="en-US" sz="2000" dirty="0">
                <a:solidFill>
                  <a:srgbClr val="990033"/>
                </a:solidFill>
                <a:latin typeface="Goudy Old Style" panose="02020502050305020303" pitchFamily="18" charset="0"/>
              </a:rPr>
              <a:t>For example, have supply vendors drop off at a dedicated location (e.g., loading dock). Facilities can allow entry of these visitors if needed, as long as they are following the appropriate CDC guidelines for Transmission-Based Precautions.</a:t>
            </a:r>
          </a:p>
          <a:p>
            <a:pPr lvl="0"/>
            <a:endParaRPr lang="en-US" sz="2000" dirty="0">
              <a:latin typeface="Goudy Old Style" panose="02020502050305020303" pitchFamily="18" charset="0"/>
            </a:endParaRPr>
          </a:p>
        </p:txBody>
      </p:sp>
      <p:sp>
        <p:nvSpPr>
          <p:cNvPr id="3" name="Title 2">
            <a:extLst>
              <a:ext uri="{FF2B5EF4-FFF2-40B4-BE49-F238E27FC236}">
                <a16:creationId xmlns:a16="http://schemas.microsoft.com/office/drawing/2014/main" id="{20E8D660-5595-49DB-8ACC-D7A937BF3FCD}"/>
              </a:ext>
            </a:extLst>
          </p:cNvPr>
          <p:cNvSpPr>
            <a:spLocks noGrp="1"/>
          </p:cNvSpPr>
          <p:nvPr>
            <p:ph type="title"/>
          </p:nvPr>
        </p:nvSpPr>
        <p:spPr/>
        <p:txBody>
          <a:bodyPr>
            <a:normAutofit/>
          </a:bodyPr>
          <a:lstStyle/>
          <a:p>
            <a:r>
              <a:rPr lang="en-US" sz="2700" dirty="0">
                <a:latin typeface="Goudy Old Style" panose="02020502050305020303" pitchFamily="18" charset="0"/>
              </a:rPr>
              <a:t>General guidance           </a:t>
            </a:r>
            <a:r>
              <a:rPr lang="en-US" sz="4500" dirty="0">
                <a:latin typeface="Goudy Old Style" panose="02020502050305020303" pitchFamily="18" charset="0"/>
              </a:rPr>
              <a:t>facility operations</a:t>
            </a:r>
          </a:p>
        </p:txBody>
      </p:sp>
      <p:sp>
        <p:nvSpPr>
          <p:cNvPr id="4" name="TextBox 3">
            <a:extLst>
              <a:ext uri="{FF2B5EF4-FFF2-40B4-BE49-F238E27FC236}">
                <a16:creationId xmlns:a16="http://schemas.microsoft.com/office/drawing/2014/main" id="{0E9DE4FC-4125-4002-9505-355D173319C2}"/>
              </a:ext>
            </a:extLst>
          </p:cNvPr>
          <p:cNvSpPr txBox="1"/>
          <p:nvPr/>
        </p:nvSpPr>
        <p:spPr>
          <a:xfrm>
            <a:off x="6329679" y="2072640"/>
            <a:ext cx="5087397" cy="3139321"/>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latin typeface="Goudy Old Style" panose="02020502050305020303" pitchFamily="18" charset="0"/>
              </a:rPr>
              <a:t>Increase availability and accessibility of alcohol-based hand rubs (AHRs)</a:t>
            </a:r>
            <a:endParaRPr lang="en-US" sz="2000" strike="sngStrike" dirty="0">
              <a:solidFill>
                <a:srgbClr val="FF0000"/>
              </a:solidFill>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Reinforce strong hand-hygiene practices, tissues, no touch receptacles for disposal, and facemasks at healthcare facility entrances, waiting rooms, resident check-ins, etc.</a:t>
            </a:r>
          </a:p>
          <a:p>
            <a:pPr marL="342900" indent="-342900">
              <a:buFont typeface="Wingdings" panose="05000000000000000000" pitchFamily="2" charset="2"/>
              <a:buChar char="Ø"/>
            </a:pPr>
            <a:r>
              <a:rPr lang="en-US" sz="2000" dirty="0">
                <a:latin typeface="Goudy Old Style" panose="02020502050305020303" pitchFamily="18" charset="0"/>
              </a:rPr>
              <a:t>Ensure AHRs are accessible in all resident-care areas including inside and outside resident rooms</a:t>
            </a:r>
          </a:p>
          <a:p>
            <a:pPr marL="342900" lvl="0" indent="-342900">
              <a:buFont typeface="Wingdings" panose="05000000000000000000" pitchFamily="2" charset="2"/>
              <a:buChar char="Ø"/>
            </a:pPr>
            <a:endParaRPr lang="en-US" dirty="0">
              <a:latin typeface="Goudy Old Style" panose="02020502050305020303" pitchFamily="18" charset="0"/>
            </a:endParaRPr>
          </a:p>
        </p:txBody>
      </p:sp>
    </p:spTree>
    <p:extLst>
      <p:ext uri="{BB962C8B-B14F-4D97-AF65-F5344CB8AC3E}">
        <p14:creationId xmlns:p14="http://schemas.microsoft.com/office/powerpoint/2010/main" val="182076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CD62B-183C-4AB5-A52A-CA39E92F71B6}"/>
              </a:ext>
            </a:extLst>
          </p:cNvPr>
          <p:cNvSpPr/>
          <p:nvPr/>
        </p:nvSpPr>
        <p:spPr>
          <a:xfrm>
            <a:off x="846043" y="2077097"/>
            <a:ext cx="3593877" cy="4401205"/>
          </a:xfrm>
          <a:prstGeom prst="rect">
            <a:avLst/>
          </a:prstGeom>
        </p:spPr>
        <p:txBody>
          <a:bodyPr wrap="square">
            <a:spAutoFit/>
          </a:bodyPr>
          <a:lstStyle/>
          <a:p>
            <a:pPr marL="342900" lvl="0" indent="-342900">
              <a:buFont typeface="Wingdings" panose="05000000000000000000" pitchFamily="2" charset="2"/>
              <a:buChar char="Ø"/>
            </a:pPr>
            <a:r>
              <a:rPr lang="en-US" sz="2000" dirty="0">
                <a:latin typeface="Goudy Old Style" panose="02020502050305020303" pitchFamily="18" charset="0"/>
              </a:rPr>
              <a:t>Increase signage for vigilant infection prevention, such as hand hygiene and cough etiquette</a:t>
            </a:r>
          </a:p>
          <a:p>
            <a:pPr lvl="0"/>
            <a:endParaRPr lang="en-US" sz="2000" dirty="0">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Provide additional work supplies to avoid sharing (e.g. pens, pads) and disinfect workplace areas (nurse stations, phones, internal radios, etc.</a:t>
            </a:r>
          </a:p>
          <a:p>
            <a:pPr marL="342900" lvl="0" indent="-342900">
              <a:buFont typeface="Wingdings" panose="05000000000000000000" pitchFamily="2" charset="2"/>
              <a:buChar char="Ø"/>
            </a:pPr>
            <a:endParaRPr lang="en-US" sz="2000" dirty="0">
              <a:latin typeface="Goudy Old Style" panose="02020502050305020303" pitchFamily="18" charset="0"/>
            </a:endParaRPr>
          </a:p>
          <a:p>
            <a:pPr lvl="0"/>
            <a:endParaRPr lang="en-US" sz="2000" dirty="0">
              <a:latin typeface="Goudy Old Style" panose="02020502050305020303" pitchFamily="18" charset="0"/>
            </a:endParaRPr>
          </a:p>
          <a:p>
            <a:pPr marL="342900" lvl="0" indent="-342900">
              <a:buFont typeface="Wingdings" panose="05000000000000000000" pitchFamily="2" charset="2"/>
              <a:buChar char="Ø"/>
            </a:pPr>
            <a:endParaRPr lang="en-US" sz="2000" dirty="0">
              <a:latin typeface="Goudy Old Style" panose="02020502050305020303" pitchFamily="18" charset="0"/>
            </a:endParaRPr>
          </a:p>
        </p:txBody>
      </p:sp>
      <p:sp>
        <p:nvSpPr>
          <p:cNvPr id="3" name="Title 2">
            <a:extLst>
              <a:ext uri="{FF2B5EF4-FFF2-40B4-BE49-F238E27FC236}">
                <a16:creationId xmlns:a16="http://schemas.microsoft.com/office/drawing/2014/main" id="{20E8D660-5595-49DB-8ACC-D7A937BF3FCD}"/>
              </a:ext>
            </a:extLst>
          </p:cNvPr>
          <p:cNvSpPr>
            <a:spLocks noGrp="1"/>
          </p:cNvSpPr>
          <p:nvPr>
            <p:ph type="title"/>
          </p:nvPr>
        </p:nvSpPr>
        <p:spPr>
          <a:xfrm>
            <a:off x="774923" y="687475"/>
            <a:ext cx="10653003" cy="1083329"/>
          </a:xfrm>
        </p:spPr>
        <p:txBody>
          <a:bodyPr>
            <a:normAutofit fontScale="90000"/>
          </a:bodyPr>
          <a:lstStyle/>
          <a:p>
            <a:r>
              <a:rPr lang="en-US" sz="3000" dirty="0">
                <a:latin typeface="Goudy Old Style" panose="02020502050305020303" pitchFamily="18" charset="0"/>
              </a:rPr>
              <a:t>General guidance           </a:t>
            </a:r>
            <a:r>
              <a:rPr lang="en-US" sz="5000" dirty="0">
                <a:latin typeface="Goudy Old Style" panose="02020502050305020303" pitchFamily="18" charset="0"/>
              </a:rPr>
              <a:t>facility operations </a:t>
            </a:r>
          </a:p>
        </p:txBody>
      </p:sp>
      <p:sp>
        <p:nvSpPr>
          <p:cNvPr id="6" name="TextBox 5">
            <a:extLst>
              <a:ext uri="{FF2B5EF4-FFF2-40B4-BE49-F238E27FC236}">
                <a16:creationId xmlns:a16="http://schemas.microsoft.com/office/drawing/2014/main" id="{CB79FFED-371E-4B11-A10B-421A9A3D5F23}"/>
              </a:ext>
            </a:extLst>
          </p:cNvPr>
          <p:cNvSpPr txBox="1"/>
          <p:nvPr/>
        </p:nvSpPr>
        <p:spPr>
          <a:xfrm>
            <a:off x="5090160" y="2224875"/>
            <a:ext cx="5720080" cy="1754326"/>
          </a:xfrm>
          <a:prstGeom prst="rect">
            <a:avLst/>
          </a:prstGeom>
          <a:noFill/>
        </p:spPr>
        <p:txBody>
          <a:bodyPr wrap="square" rtlCol="0">
            <a:spAutoFit/>
          </a:bodyPr>
          <a:lstStyle/>
          <a:p>
            <a:pPr lvl="0" algn="ctr"/>
            <a:r>
              <a:rPr lang="en-US" sz="3600" b="1" dirty="0">
                <a:solidFill>
                  <a:srgbClr val="150B9B"/>
                </a:solidFill>
                <a:latin typeface="Goudy Old Style" panose="02020502050305020303" pitchFamily="18" charset="0"/>
              </a:rPr>
              <a:t>Review or develop staff contingency plans to mitigate anticipated shortages.</a:t>
            </a:r>
          </a:p>
        </p:txBody>
      </p:sp>
      <p:pic>
        <p:nvPicPr>
          <p:cNvPr id="8" name="Picture 7">
            <a:extLst>
              <a:ext uri="{FF2B5EF4-FFF2-40B4-BE49-F238E27FC236}">
                <a16:creationId xmlns:a16="http://schemas.microsoft.com/office/drawing/2014/main" id="{CDCAAF76-32A0-43F6-9665-52457A6A2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6720" y="4058920"/>
            <a:ext cx="3048000" cy="2032000"/>
          </a:xfrm>
          <a:prstGeom prst="rect">
            <a:avLst/>
          </a:prstGeom>
        </p:spPr>
      </p:pic>
    </p:spTree>
    <p:extLst>
      <p:ext uri="{BB962C8B-B14F-4D97-AF65-F5344CB8AC3E}">
        <p14:creationId xmlns:p14="http://schemas.microsoft.com/office/powerpoint/2010/main" val="317087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B39579-B137-4E44-91FE-A5D9F0FD50CE}"/>
              </a:ext>
            </a:extLst>
          </p:cNvPr>
          <p:cNvSpPr/>
          <p:nvPr/>
        </p:nvSpPr>
        <p:spPr>
          <a:xfrm>
            <a:off x="5490637" y="830233"/>
            <a:ext cx="5926226" cy="5324535"/>
          </a:xfrm>
          <a:prstGeom prst="rect">
            <a:avLst/>
          </a:prstGeom>
        </p:spPr>
        <p:txBody>
          <a:bodyPr wrap="square">
            <a:spAutoFit/>
          </a:bodyPr>
          <a:lstStyle/>
          <a:p>
            <a:pPr algn="ctr"/>
            <a:r>
              <a:rPr lang="en-US" sz="4000" b="1" dirty="0">
                <a:solidFill>
                  <a:srgbClr val="990033"/>
                </a:solidFill>
                <a:latin typeface="Goudy Old Style" panose="02020502050305020303" pitchFamily="18" charset="0"/>
                <a:ea typeface="Calibri" panose="020F0502020204030204" pitchFamily="34" charset="0"/>
              </a:rPr>
              <a:t>Handwashing: Resident and Staff APIC Video </a:t>
            </a:r>
          </a:p>
          <a:p>
            <a:pPr algn="ctr"/>
            <a:r>
              <a:rPr lang="en-US" sz="4000" dirty="0">
                <a:latin typeface="Goudy Old Style" panose="02020502050305020303" pitchFamily="18" charset="0"/>
                <a:ea typeface="Calibri" panose="020F0502020204030204" pitchFamily="34" charset="0"/>
              </a:rPr>
              <a:t>"Look At Me“</a:t>
            </a:r>
            <a:br>
              <a:rPr lang="en-US" sz="4000" dirty="0">
                <a:latin typeface="Goudy Old Style" panose="02020502050305020303" pitchFamily="18" charset="0"/>
                <a:ea typeface="Calibri" panose="020F0502020204030204" pitchFamily="34" charset="0"/>
              </a:rPr>
            </a:br>
            <a:r>
              <a:rPr lang="en-US" sz="4000" dirty="0">
                <a:latin typeface="Goudy Old Style" panose="02020502050305020303" pitchFamily="18" charset="0"/>
                <a:ea typeface="Calibri" panose="020F0502020204030204" pitchFamily="34" charset="0"/>
              </a:rPr>
              <a:t> A hand washing video.</a:t>
            </a:r>
          </a:p>
          <a:p>
            <a:pPr algn="ctr"/>
            <a:r>
              <a:rPr lang="en-US" dirty="0">
                <a:latin typeface="Calibri" panose="020F0502020204030204" pitchFamily="34" charset="0"/>
                <a:ea typeface="Calibri" panose="020F0502020204030204" pitchFamily="34" charset="0"/>
              </a:rPr>
              <a:t>​</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https://www.youtube.com/watch?v=8WEUoPo8EjE</a:t>
            </a: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gn="ctr"/>
            <a:endParaRPr lang="en-US" u="sng" dirty="0">
              <a:solidFill>
                <a:srgbClr val="0563C1"/>
              </a:solidFill>
              <a:latin typeface="Calibri" panose="020F0502020204030204" pitchFamily="34" charset="0"/>
              <a:cs typeface="Calibri" panose="020F0502020204030204" pitchFamily="34" charset="0"/>
            </a:endParaRPr>
          </a:p>
          <a:p>
            <a:pPr algn="ctr"/>
            <a:endParaRPr lang="en-US" dirty="0"/>
          </a:p>
        </p:txBody>
      </p:sp>
      <p:pic>
        <p:nvPicPr>
          <p:cNvPr id="2050" name="Picture 2" descr="Image result for handwashing">
            <a:extLst>
              <a:ext uri="{FF2B5EF4-FFF2-40B4-BE49-F238E27FC236}">
                <a16:creationId xmlns:a16="http://schemas.microsoft.com/office/drawing/2014/main" id="{4F1CAF25-1C9C-4BE0-8ABC-99B3CC050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54" y="1046480"/>
            <a:ext cx="4865783" cy="269240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E9BA821-357E-41DF-93F9-762EFE86213E}"/>
              </a:ext>
            </a:extLst>
          </p:cNvPr>
          <p:cNvSpPr>
            <a:spLocks noGrp="1"/>
          </p:cNvSpPr>
          <p:nvPr>
            <p:ph type="title"/>
          </p:nvPr>
        </p:nvSpPr>
        <p:spPr>
          <a:xfrm>
            <a:off x="775137" y="5338251"/>
            <a:ext cx="5094035" cy="689514"/>
          </a:xfrm>
        </p:spPr>
        <p:txBody>
          <a:bodyPr>
            <a:noAutofit/>
          </a:bodyPr>
          <a:lstStyle/>
          <a:p>
            <a:r>
              <a:rPr lang="en-US" sz="4500" dirty="0">
                <a:solidFill>
                  <a:schemeClr val="bg1"/>
                </a:solidFill>
                <a:latin typeface="Goudy Old Style" panose="02020502050305020303" pitchFamily="18" charset="0"/>
              </a:rPr>
              <a:t>HAND</a:t>
            </a:r>
            <a:r>
              <a:rPr lang="en-US" sz="4800" dirty="0">
                <a:solidFill>
                  <a:schemeClr val="bg1"/>
                </a:solidFill>
                <a:latin typeface="Goudy Old Style" panose="02020502050305020303" pitchFamily="18" charset="0"/>
              </a:rPr>
              <a:t> HYGIENE</a:t>
            </a:r>
          </a:p>
        </p:txBody>
      </p:sp>
      <p:sp>
        <p:nvSpPr>
          <p:cNvPr id="5" name="Text Placeholder 4">
            <a:extLst>
              <a:ext uri="{FF2B5EF4-FFF2-40B4-BE49-F238E27FC236}">
                <a16:creationId xmlns:a16="http://schemas.microsoft.com/office/drawing/2014/main" id="{5C562335-462A-468C-A17F-1DD6638786E2}"/>
              </a:ext>
            </a:extLst>
          </p:cNvPr>
          <p:cNvSpPr>
            <a:spLocks noGrp="1"/>
          </p:cNvSpPr>
          <p:nvPr>
            <p:ph type="body" sz="half" idx="2"/>
          </p:nvPr>
        </p:nvSpPr>
        <p:spPr>
          <a:xfrm>
            <a:off x="6966100" y="5338251"/>
            <a:ext cx="4450763" cy="689515"/>
          </a:xfrm>
        </p:spPr>
        <p:txBody>
          <a:bodyPr>
            <a:normAutofit fontScale="92500" lnSpcReduction="20000"/>
          </a:bodyPr>
          <a:lstStyle/>
          <a:p>
            <a:r>
              <a:rPr lang="en-US" sz="4900" i="1" dirty="0">
                <a:latin typeface="Goudy Old Style" panose="02020502050305020303" pitchFamily="18" charset="0"/>
              </a:rPr>
              <a:t>Must Watch Video</a:t>
            </a:r>
            <a:endParaRPr lang="en-US" dirty="0"/>
          </a:p>
        </p:txBody>
      </p:sp>
    </p:spTree>
    <p:extLst>
      <p:ext uri="{BB962C8B-B14F-4D97-AF65-F5344CB8AC3E}">
        <p14:creationId xmlns:p14="http://schemas.microsoft.com/office/powerpoint/2010/main" val="51108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CB5D8-768F-406F-A6AE-1D4E5A50B7FB}"/>
              </a:ext>
            </a:extLst>
          </p:cNvPr>
          <p:cNvSpPr/>
          <p:nvPr/>
        </p:nvSpPr>
        <p:spPr>
          <a:xfrm>
            <a:off x="355209" y="5488962"/>
            <a:ext cx="11214128" cy="744178"/>
          </a:xfrm>
          <a:prstGeom prst="rect">
            <a:avLst/>
          </a:prstGeom>
        </p:spPr>
        <p:txBody>
          <a:bodyPr wrap="square">
            <a:spAutoFit/>
          </a:bodyPr>
          <a:lstStyle/>
          <a:p>
            <a:pPr algn="ctr"/>
            <a:r>
              <a:rPr lang="en-US" sz="2600" dirty="0">
                <a:latin typeface="Goudy Old Style" panose="02020502050305020303" pitchFamily="18" charset="0"/>
              </a:rPr>
              <a:t> </a:t>
            </a:r>
          </a:p>
          <a:p>
            <a:pPr marR="0" lvl="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5A6ED3C5-B6E4-4604-AB93-EF04647422BA}"/>
              </a:ext>
            </a:extLst>
          </p:cNvPr>
          <p:cNvSpPr>
            <a:spLocks noGrp="1"/>
          </p:cNvSpPr>
          <p:nvPr>
            <p:ph type="title"/>
          </p:nvPr>
        </p:nvSpPr>
        <p:spPr>
          <a:xfrm>
            <a:off x="650241" y="624860"/>
            <a:ext cx="10856412" cy="1083329"/>
          </a:xfrm>
        </p:spPr>
        <p:txBody>
          <a:bodyPr>
            <a:normAutofit/>
          </a:bodyPr>
          <a:lstStyle/>
          <a:p>
            <a:pPr algn="ctr"/>
            <a:r>
              <a:rPr lang="en-US" sz="4500" dirty="0">
                <a:latin typeface="Goudy Old Style" panose="02020502050305020303" pitchFamily="18" charset="0"/>
              </a:rPr>
              <a:t>PERSONAL </a:t>
            </a:r>
            <a:r>
              <a:rPr lang="en-US" sz="4500" dirty="0" err="1">
                <a:latin typeface="Goudy Old Style" panose="02020502050305020303" pitchFamily="18" charset="0"/>
              </a:rPr>
              <a:t>PROTECTIve</a:t>
            </a:r>
            <a:r>
              <a:rPr lang="en-US" sz="4500" dirty="0">
                <a:latin typeface="Goudy Old Style" panose="02020502050305020303" pitchFamily="18" charset="0"/>
              </a:rPr>
              <a:t> EQUIPMENT</a:t>
            </a:r>
          </a:p>
        </p:txBody>
      </p:sp>
      <p:sp>
        <p:nvSpPr>
          <p:cNvPr id="7" name="Content Placeholder 6">
            <a:extLst>
              <a:ext uri="{FF2B5EF4-FFF2-40B4-BE49-F238E27FC236}">
                <a16:creationId xmlns:a16="http://schemas.microsoft.com/office/drawing/2014/main" id="{0715BE2F-1106-4C17-91BF-6A7647D360E8}"/>
              </a:ext>
            </a:extLst>
          </p:cNvPr>
          <p:cNvSpPr>
            <a:spLocks noGrp="1"/>
          </p:cNvSpPr>
          <p:nvPr>
            <p:ph sz="half" idx="1"/>
          </p:nvPr>
        </p:nvSpPr>
        <p:spPr>
          <a:xfrm>
            <a:off x="774923" y="4294082"/>
            <a:ext cx="5172826" cy="2818553"/>
          </a:xfrm>
        </p:spPr>
        <p:txBody>
          <a:bodyPr>
            <a:normAutofit fontScale="92500"/>
          </a:bodyPr>
          <a:lstStyle/>
          <a:p>
            <a:pPr marL="0" marR="0" lvl="0" indent="0">
              <a:lnSpc>
                <a:spcPct val="107000"/>
              </a:lnSpc>
              <a:spcBef>
                <a:spcPts val="0"/>
              </a:spcBef>
              <a:spcAft>
                <a:spcPts val="800"/>
              </a:spcAft>
              <a:buNone/>
            </a:pPr>
            <a:r>
              <a:rPr lang="en-US" sz="2400" dirty="0">
                <a:latin typeface="Goudy Old Style" panose="02020502050305020303" pitchFamily="18" charset="0"/>
                <a:ea typeface="Calibri" panose="020F0502020204030204" pitchFamily="34" charset="0"/>
                <a:cs typeface="Calibri" panose="020F0502020204030204" pitchFamily="34" charset="0"/>
              </a:rPr>
              <a:t>	A disposable facemask can be</a:t>
            </a:r>
            <a:br>
              <a:rPr lang="en-US" sz="2400" dirty="0">
                <a:latin typeface="Goudy Old Style" panose="02020502050305020303" pitchFamily="18" charset="0"/>
                <a:ea typeface="Calibri" panose="020F0502020204030204" pitchFamily="34" charset="0"/>
                <a:cs typeface="Calibri" panose="020F0502020204030204" pitchFamily="34" charset="0"/>
              </a:rPr>
            </a:br>
            <a:r>
              <a:rPr lang="en-US" sz="2400" dirty="0">
                <a:latin typeface="Goudy Old Style" panose="02020502050305020303" pitchFamily="18" charset="0"/>
                <a:ea typeface="Calibri" panose="020F0502020204030204" pitchFamily="34" charset="0"/>
                <a:cs typeface="Calibri" panose="020F0502020204030204" pitchFamily="34" charset="0"/>
              </a:rPr>
              <a:t>	worn throughout your shift </a:t>
            </a:r>
            <a:r>
              <a:rPr lang="en-US" sz="2400" u="sng" dirty="0">
                <a:latin typeface="Goudy Old Style" panose="02020502050305020303" pitchFamily="18" charset="0"/>
                <a:ea typeface="Calibri" panose="020F0502020204030204" pitchFamily="34" charset="0"/>
                <a:cs typeface="Calibri" panose="020F0502020204030204" pitchFamily="34" charset="0"/>
              </a:rPr>
              <a:t>IF</a:t>
            </a:r>
            <a:r>
              <a:rPr lang="en-US" sz="2400" dirty="0">
                <a:latin typeface="Goudy Old Style" panose="02020502050305020303" pitchFamily="18" charset="0"/>
                <a:ea typeface="Calibri" panose="020F0502020204030204" pitchFamily="34" charset="0"/>
                <a:cs typeface="Calibri" panose="020F0502020204030204" pitchFamily="34" charset="0"/>
              </a:rPr>
              <a:t>:</a:t>
            </a:r>
          </a:p>
          <a:p>
            <a:pPr lvl="1">
              <a:lnSpc>
                <a:spcPct val="107000"/>
              </a:lnSpc>
              <a:spcBef>
                <a:spcPts val="0"/>
              </a:spcBef>
              <a:spcAft>
                <a:spcPts val="800"/>
              </a:spcAft>
              <a:buFont typeface="Wingdings" panose="05000000000000000000" pitchFamily="2" charset="2"/>
              <a:buChar char="ü"/>
            </a:pPr>
            <a:r>
              <a:rPr lang="en-US" sz="2200" dirty="0">
                <a:latin typeface="Goudy Old Style" panose="02020502050305020303" pitchFamily="18" charset="0"/>
                <a:ea typeface="Calibri" panose="020F0502020204030204" pitchFamily="34" charset="0"/>
                <a:cs typeface="Calibri" panose="020F0502020204030204" pitchFamily="34" charset="0"/>
              </a:rPr>
              <a:t>NOT visibly soiled</a:t>
            </a:r>
          </a:p>
          <a:p>
            <a:pPr lvl="1">
              <a:lnSpc>
                <a:spcPct val="107000"/>
              </a:lnSpc>
              <a:spcBef>
                <a:spcPts val="0"/>
              </a:spcBef>
              <a:spcAft>
                <a:spcPts val="800"/>
              </a:spcAft>
              <a:buFont typeface="Wingdings" panose="05000000000000000000" pitchFamily="2" charset="2"/>
              <a:buChar char="ü"/>
            </a:pPr>
            <a:r>
              <a:rPr lang="en-US" sz="2200" dirty="0">
                <a:latin typeface="Goudy Old Style" panose="02020502050305020303" pitchFamily="18" charset="0"/>
                <a:ea typeface="Calibri" panose="020F0502020204030204" pitchFamily="34" charset="0"/>
                <a:cs typeface="Calibri" panose="020F0502020204030204" pitchFamily="34" charset="0"/>
              </a:rPr>
              <a:t>NOT torn or saturated</a:t>
            </a:r>
          </a:p>
          <a:p>
            <a:pPr lvl="1">
              <a:lnSpc>
                <a:spcPct val="107000"/>
              </a:lnSpc>
              <a:spcBef>
                <a:spcPts val="0"/>
              </a:spcBef>
              <a:spcAft>
                <a:spcPts val="800"/>
              </a:spcAft>
              <a:buFont typeface="Wingdings" panose="05000000000000000000" pitchFamily="2" charset="2"/>
              <a:buChar char="ü"/>
            </a:pPr>
            <a:r>
              <a:rPr lang="en-US" sz="2200" dirty="0">
                <a:latin typeface="Goudy Old Style" panose="02020502050305020303" pitchFamily="18" charset="0"/>
                <a:ea typeface="Calibri" panose="020F0502020204030204" pitchFamily="34" charset="0"/>
                <a:cs typeface="Calibri" panose="020F0502020204030204" pitchFamily="34" charset="0"/>
              </a:rPr>
              <a:t>NOT touched while delivering patient care</a:t>
            </a:r>
          </a:p>
          <a:p>
            <a:endParaRPr lang="en-US" dirty="0"/>
          </a:p>
        </p:txBody>
      </p:sp>
      <p:sp>
        <p:nvSpPr>
          <p:cNvPr id="8" name="Content Placeholder 7">
            <a:extLst>
              <a:ext uri="{FF2B5EF4-FFF2-40B4-BE49-F238E27FC236}">
                <a16:creationId xmlns:a16="http://schemas.microsoft.com/office/drawing/2014/main" id="{BA813CD7-43E1-43B9-8B0B-36B24F5BE142}"/>
              </a:ext>
            </a:extLst>
          </p:cNvPr>
          <p:cNvSpPr>
            <a:spLocks noGrp="1"/>
          </p:cNvSpPr>
          <p:nvPr>
            <p:ph sz="half" idx="2"/>
          </p:nvPr>
        </p:nvSpPr>
        <p:spPr>
          <a:xfrm>
            <a:off x="6296437" y="2512484"/>
            <a:ext cx="5210216" cy="4132156"/>
          </a:xfrm>
        </p:spPr>
        <p:txBody>
          <a:bodyPr>
            <a:normAutofit fontScale="92500"/>
          </a:bodyPr>
          <a:lstStyle/>
          <a:p>
            <a:pPr marR="0" lvl="0">
              <a:spcBef>
                <a:spcPts val="0"/>
              </a:spcBef>
              <a:spcAft>
                <a:spcPts val="800"/>
              </a:spcAft>
              <a:buFont typeface="Wingdings" panose="05000000000000000000" pitchFamily="2" charset="2"/>
              <a:buChar char="Ø"/>
            </a:pPr>
            <a:r>
              <a:rPr lang="en-US" sz="2200" dirty="0">
                <a:latin typeface="Goudy Old Style" panose="02020502050305020303" pitchFamily="18" charset="0"/>
                <a:ea typeface="Calibri" panose="020F0502020204030204" pitchFamily="34" charset="0"/>
                <a:cs typeface="Calibri" panose="020F0502020204030204" pitchFamily="34" charset="0"/>
              </a:rPr>
              <a:t>Employees providing direct resident contact should wear procedural/surgical masks</a:t>
            </a:r>
            <a:r>
              <a:rPr lang="en-US" sz="2200" dirty="0">
                <a:solidFill>
                  <a:srgbClr val="990033"/>
                </a:solidFill>
                <a:latin typeface="Goudy Old Style" panose="02020502050305020303" pitchFamily="18" charset="0"/>
                <a:ea typeface="Calibri" panose="020F0502020204030204" pitchFamily="34" charset="0"/>
                <a:cs typeface="Calibri" panose="020F0502020204030204" pitchFamily="34" charset="0"/>
              </a:rPr>
              <a:t> </a:t>
            </a:r>
            <a:r>
              <a:rPr lang="en-US" sz="2200" b="1" dirty="0">
                <a:solidFill>
                  <a:srgbClr val="990033"/>
                </a:solidFill>
                <a:latin typeface="Goudy Old Style" panose="02020502050305020303" pitchFamily="18" charset="0"/>
                <a:ea typeface="Calibri" panose="020F0502020204030204" pitchFamily="34" charset="0"/>
                <a:cs typeface="Calibri" panose="020F0502020204030204" pitchFamily="34" charset="0"/>
              </a:rPr>
              <a:t>at all times during their shift.</a:t>
            </a:r>
          </a:p>
          <a:p>
            <a:pPr marR="0" lvl="0">
              <a:spcBef>
                <a:spcPts val="0"/>
              </a:spcBef>
              <a:spcAft>
                <a:spcPts val="800"/>
              </a:spcAft>
              <a:buFont typeface="Wingdings" panose="05000000000000000000" pitchFamily="2" charset="2"/>
              <a:buChar char="Ø"/>
            </a:pPr>
            <a:r>
              <a:rPr lang="en-US" sz="2200" dirty="0">
                <a:latin typeface="Goudy Old Style" panose="02020502050305020303" pitchFamily="18" charset="0"/>
                <a:ea typeface="Calibri" panose="020F0502020204030204" pitchFamily="34" charset="0"/>
                <a:cs typeface="Calibri" panose="020F0502020204030204" pitchFamily="34" charset="0"/>
              </a:rPr>
              <a:t>Employees who do not have direct resident contact may not need to wear a medical mask in performing their normal duties, but are recommended to wear a cloth mask at all times during their shift. </a:t>
            </a:r>
          </a:p>
          <a:p>
            <a:pPr marR="0" lvl="0">
              <a:spcBef>
                <a:spcPts val="0"/>
              </a:spcBef>
              <a:spcAft>
                <a:spcPts val="800"/>
              </a:spcAft>
              <a:buFont typeface="Wingdings" panose="05000000000000000000" pitchFamily="2" charset="2"/>
              <a:buChar char="Ø"/>
            </a:pPr>
            <a:r>
              <a:rPr lang="en-US" sz="2200" dirty="0">
                <a:latin typeface="Goudy Old Style" panose="02020502050305020303" pitchFamily="18" charset="0"/>
                <a:ea typeface="Calibri" panose="020F0502020204030204" pitchFamily="34" charset="0"/>
                <a:cs typeface="Calibri" panose="020F0502020204030204" pitchFamily="34" charset="0"/>
              </a:rPr>
              <a:t>Consistent with aerosol precautions, employees should wear an N95 respirator while performing an aerosolizing procedure for presumed/known COVID-19 patient.</a:t>
            </a:r>
          </a:p>
          <a:p>
            <a:endParaRPr lang="en-US" dirty="0"/>
          </a:p>
        </p:txBody>
      </p:sp>
      <p:pic>
        <p:nvPicPr>
          <p:cNvPr id="9" name="Picture 8">
            <a:extLst>
              <a:ext uri="{FF2B5EF4-FFF2-40B4-BE49-F238E27FC236}">
                <a16:creationId xmlns:a16="http://schemas.microsoft.com/office/drawing/2014/main" id="{05816436-9AD3-4807-93D5-FDB63708697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816" t="13719" r="6673" b="29371"/>
          <a:stretch/>
        </p:blipFill>
        <p:spPr>
          <a:xfrm>
            <a:off x="1361440" y="2005965"/>
            <a:ext cx="4348480" cy="2288117"/>
          </a:xfrm>
          <a:prstGeom prst="rect">
            <a:avLst/>
          </a:prstGeom>
        </p:spPr>
      </p:pic>
    </p:spTree>
    <p:extLst>
      <p:ext uri="{BB962C8B-B14F-4D97-AF65-F5344CB8AC3E}">
        <p14:creationId xmlns:p14="http://schemas.microsoft.com/office/powerpoint/2010/main" val="319681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CB5D8-768F-406F-A6AE-1D4E5A50B7FB}"/>
              </a:ext>
            </a:extLst>
          </p:cNvPr>
          <p:cNvSpPr/>
          <p:nvPr/>
        </p:nvSpPr>
        <p:spPr>
          <a:xfrm>
            <a:off x="6614162" y="2609666"/>
            <a:ext cx="4683760" cy="3069430"/>
          </a:xfrm>
          <a:prstGeom prst="rect">
            <a:avLst/>
          </a:prstGeom>
          <a:effectLst>
            <a:softEdge rad="317500"/>
          </a:effectLst>
          <a:scene3d>
            <a:camera prst="orthographicFront"/>
            <a:lightRig rig="threePt" dir="t"/>
          </a:scene3d>
          <a:sp3d extrusionH="76200" contourW="50800">
            <a:extrusionClr>
              <a:srgbClr val="C00000"/>
            </a:extrusionClr>
            <a:contourClr>
              <a:srgbClr val="C00000"/>
            </a:contourClr>
          </a:sp3d>
        </p:spPr>
        <p:txBody>
          <a:bodyPr wrap="square">
            <a:spAutoFit/>
          </a:bodyPr>
          <a:lstStyle/>
          <a:p>
            <a:pPr algn="ctr">
              <a:lnSpc>
                <a:spcPct val="107000"/>
              </a:lnSpc>
              <a:spcAft>
                <a:spcPts val="800"/>
              </a:spcAft>
            </a:pPr>
            <a:r>
              <a:rPr lang="en-US" sz="2600" b="1" dirty="0">
                <a:solidFill>
                  <a:srgbClr val="990033"/>
                </a:solidFill>
                <a:latin typeface="Goudy Old Style" panose="02020502050305020303" pitchFamily="18" charset="0"/>
              </a:rPr>
              <a:t>We recognize this is a departure from standard infection prevention; however, we find ourselves in </a:t>
            </a:r>
            <a:r>
              <a:rPr lang="en-US" sz="2600" b="1" i="1" dirty="0">
                <a:solidFill>
                  <a:srgbClr val="990033"/>
                </a:solidFill>
                <a:latin typeface="Goudy Old Style" panose="02020502050305020303" pitchFamily="18" charset="0"/>
              </a:rPr>
              <a:t>extraordinary times </a:t>
            </a:r>
            <a:r>
              <a:rPr lang="en-US" sz="2600" b="1" dirty="0">
                <a:solidFill>
                  <a:srgbClr val="990033"/>
                </a:solidFill>
                <a:latin typeface="Goudy Old Style" panose="02020502050305020303" pitchFamily="18" charset="0"/>
              </a:rPr>
              <a:t>and given current circumstances, we believe this deviation from standard policy is warranted</a:t>
            </a:r>
            <a:r>
              <a:rPr lang="en-US" sz="2600" dirty="0">
                <a:solidFill>
                  <a:srgbClr val="990033"/>
                </a:solidFill>
                <a:latin typeface="Goudy Old Style" panose="02020502050305020303"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5A6ED3C5-B6E4-4604-AB93-EF04647422BA}"/>
              </a:ext>
            </a:extLst>
          </p:cNvPr>
          <p:cNvSpPr>
            <a:spLocks noGrp="1"/>
          </p:cNvSpPr>
          <p:nvPr>
            <p:ph type="title"/>
          </p:nvPr>
        </p:nvSpPr>
        <p:spPr>
          <a:xfrm>
            <a:off x="769498" y="549251"/>
            <a:ext cx="10653003" cy="1083329"/>
          </a:xfrm>
        </p:spPr>
        <p:txBody>
          <a:bodyPr>
            <a:normAutofit/>
          </a:bodyPr>
          <a:lstStyle/>
          <a:p>
            <a:pPr algn="ctr"/>
            <a:r>
              <a:rPr lang="en-US" sz="4500" dirty="0">
                <a:latin typeface="Goudy Old Style" panose="02020502050305020303" pitchFamily="18" charset="0"/>
              </a:rPr>
              <a:t>PERSONAL </a:t>
            </a:r>
            <a:r>
              <a:rPr lang="en-US" sz="4500" dirty="0" err="1">
                <a:latin typeface="Goudy Old Style" panose="02020502050305020303" pitchFamily="18" charset="0"/>
              </a:rPr>
              <a:t>PROTECTIve</a:t>
            </a:r>
            <a:r>
              <a:rPr lang="en-US" sz="4500" dirty="0">
                <a:latin typeface="Goudy Old Style" panose="02020502050305020303" pitchFamily="18" charset="0"/>
              </a:rPr>
              <a:t> EQUIPMENT</a:t>
            </a:r>
          </a:p>
        </p:txBody>
      </p:sp>
      <p:sp>
        <p:nvSpPr>
          <p:cNvPr id="8" name="Content Placeholder 7">
            <a:extLst>
              <a:ext uri="{FF2B5EF4-FFF2-40B4-BE49-F238E27FC236}">
                <a16:creationId xmlns:a16="http://schemas.microsoft.com/office/drawing/2014/main" id="{BA813CD7-43E1-43B9-8B0B-36B24F5BE142}"/>
              </a:ext>
            </a:extLst>
          </p:cNvPr>
          <p:cNvSpPr>
            <a:spLocks noGrp="1"/>
          </p:cNvSpPr>
          <p:nvPr>
            <p:ph sz="half" idx="2"/>
          </p:nvPr>
        </p:nvSpPr>
        <p:spPr>
          <a:xfrm>
            <a:off x="774923" y="1963844"/>
            <a:ext cx="5210216" cy="3633047"/>
          </a:xfrm>
        </p:spPr>
        <p:txBody>
          <a:bodyPr>
            <a:normAutofit/>
          </a:bodyPr>
          <a:lstStyle/>
          <a:p>
            <a:pPr marR="0" lvl="0">
              <a:spcBef>
                <a:spcPts val="0"/>
              </a:spcBef>
              <a:spcAft>
                <a:spcPts val="800"/>
              </a:spcAft>
              <a:buFont typeface="Wingdings" panose="05000000000000000000" pitchFamily="2" charset="2"/>
              <a:buChar char="Ø"/>
            </a:pPr>
            <a:r>
              <a:rPr lang="en-US" sz="2000" dirty="0">
                <a:latin typeface="Goudy Old Style" panose="02020502050305020303" pitchFamily="18" charset="0"/>
                <a:ea typeface="Calibri" panose="020F0502020204030204" pitchFamily="34" charset="0"/>
                <a:cs typeface="Calibri" panose="020F0502020204030204" pitchFamily="34" charset="0"/>
              </a:rPr>
              <a:t>Consistent with contact (gowns and gloves) and droplet (procedure/surgical mask, face shield/goggles) precautions, all other direct contact with residents who are presumed/known COVID-19 infected should not require an N95 respirator.  </a:t>
            </a:r>
          </a:p>
          <a:p>
            <a:pPr marR="0" lvl="0">
              <a:spcBef>
                <a:spcPts val="0"/>
              </a:spcBef>
              <a:spcAft>
                <a:spcPts val="800"/>
              </a:spcAft>
              <a:buFont typeface="Wingdings" panose="05000000000000000000" pitchFamily="2" charset="2"/>
              <a:buChar char="Ø"/>
            </a:pPr>
            <a:r>
              <a:rPr lang="en-US" sz="2000" dirty="0">
                <a:latin typeface="Goudy Old Style" panose="02020502050305020303" pitchFamily="18" charset="0"/>
                <a:ea typeface="Calibri" panose="020F0502020204030204" pitchFamily="34" charset="0"/>
                <a:cs typeface="Calibri" panose="020F0502020204030204" pitchFamily="34" charset="0"/>
              </a:rPr>
              <a:t>Hand hygiene should be performed immediately after and before contact.</a:t>
            </a:r>
            <a:endParaRPr lang="en-US" sz="2000" dirty="0">
              <a:latin typeface="Goudy Old Style" panose="02020502050305020303" pitchFamily="18" charset="0"/>
            </a:endParaRPr>
          </a:p>
          <a:p>
            <a:endParaRPr lang="en-US" dirty="0"/>
          </a:p>
        </p:txBody>
      </p:sp>
      <p:sp>
        <p:nvSpPr>
          <p:cNvPr id="5" name="TextBox 4">
            <a:extLst>
              <a:ext uri="{FF2B5EF4-FFF2-40B4-BE49-F238E27FC236}">
                <a16:creationId xmlns:a16="http://schemas.microsoft.com/office/drawing/2014/main" id="{1B7D4BE8-2F55-4F46-AD2D-7E1BFAE7EC8E}"/>
              </a:ext>
            </a:extLst>
          </p:cNvPr>
          <p:cNvSpPr txBox="1"/>
          <p:nvPr/>
        </p:nvSpPr>
        <p:spPr>
          <a:xfrm>
            <a:off x="1117600" y="5222240"/>
            <a:ext cx="4460240" cy="830997"/>
          </a:xfrm>
          <a:prstGeom prst="rect">
            <a:avLst/>
          </a:prstGeom>
          <a:noFill/>
        </p:spPr>
        <p:txBody>
          <a:bodyPr wrap="square" rtlCol="0">
            <a:spAutoFit/>
          </a:bodyPr>
          <a:lstStyle/>
          <a:p>
            <a:r>
              <a:rPr lang="en-US" sz="2400" b="1" dirty="0">
                <a:latin typeface="Goudy Old Style" panose="02020502050305020303" pitchFamily="18" charset="0"/>
              </a:rPr>
              <a:t>Discard damaged, visibly soiled, torn or saturated masks.</a:t>
            </a:r>
            <a:endParaRPr lang="en-US" sz="2400" dirty="0">
              <a:latin typeface="Goudy Old Style" panose="02020502050305020303"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3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B39579-B137-4E44-91FE-A5D9F0FD50CE}"/>
              </a:ext>
            </a:extLst>
          </p:cNvPr>
          <p:cNvSpPr/>
          <p:nvPr/>
        </p:nvSpPr>
        <p:spPr>
          <a:xfrm>
            <a:off x="5181600" y="1551563"/>
            <a:ext cx="6021903" cy="1877437"/>
          </a:xfrm>
          <a:prstGeom prst="rect">
            <a:avLst/>
          </a:prstGeom>
        </p:spPr>
        <p:txBody>
          <a:bodyPr wrap="square">
            <a:spAutoFit/>
          </a:bodyPr>
          <a:lstStyle/>
          <a:p>
            <a:pPr lvl="0" algn="ctr"/>
            <a:r>
              <a:rPr lang="en-US" sz="4000" b="1" dirty="0">
                <a:solidFill>
                  <a:srgbClr val="990033"/>
                </a:solidFill>
                <a:latin typeface="Goudy Old Style" panose="02020502050305020303" pitchFamily="18" charset="0"/>
              </a:rPr>
              <a:t>Proper use of PPE/</a:t>
            </a:r>
            <a:br>
              <a:rPr lang="en-US" sz="4000" b="1" dirty="0">
                <a:solidFill>
                  <a:srgbClr val="990033"/>
                </a:solidFill>
                <a:latin typeface="Goudy Old Style" panose="02020502050305020303" pitchFamily="18" charset="0"/>
              </a:rPr>
            </a:br>
            <a:r>
              <a:rPr lang="en-US" sz="4000" b="1" dirty="0">
                <a:solidFill>
                  <a:srgbClr val="990033"/>
                </a:solidFill>
                <a:latin typeface="Goudy Old Style" panose="02020502050305020303" pitchFamily="18" charset="0"/>
              </a:rPr>
              <a:t>Donning &amp; Doffing PPE</a:t>
            </a:r>
            <a:endParaRPr kumimoji="0" lang="en-US" sz="4000" b="1" i="0" u="none" strike="noStrike" kern="1200" cap="none" spc="0" normalizeH="0" baseline="0" noProof="0" dirty="0">
              <a:ln>
                <a:noFill/>
              </a:ln>
              <a:solidFill>
                <a:srgbClr val="990033"/>
              </a:solidFill>
              <a:effectLst/>
              <a:uLnTx/>
              <a:uFillTx/>
              <a:latin typeface="Garamond" panose="02020404030301010803"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r>
              <a:rPr lang="en-US" u="sng" dirty="0">
                <a:latin typeface="Goudy Old Style" panose="02020502050305020303" pitchFamily="18" charset="0"/>
                <a:hlinkClick r:id="rId3"/>
              </a:rPr>
              <a:t>https://www.youtube.com/watch?v=84CydmuHXD8</a:t>
            </a:r>
            <a:r>
              <a:rPr lang="en-US" dirty="0">
                <a:latin typeface="Goudy Old Style" panose="02020502050305020303" pitchFamily="18" charset="0"/>
              </a:rPr>
              <a:t> </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 name="Title 2">
            <a:extLst>
              <a:ext uri="{FF2B5EF4-FFF2-40B4-BE49-F238E27FC236}">
                <a16:creationId xmlns:a16="http://schemas.microsoft.com/office/drawing/2014/main" id="{8E9BA821-357E-41DF-93F9-762EFE86213E}"/>
              </a:ext>
            </a:extLst>
          </p:cNvPr>
          <p:cNvSpPr>
            <a:spLocks noGrp="1"/>
          </p:cNvSpPr>
          <p:nvPr>
            <p:ph type="title"/>
          </p:nvPr>
        </p:nvSpPr>
        <p:spPr>
          <a:xfrm>
            <a:off x="775137" y="5418568"/>
            <a:ext cx="9516943" cy="689514"/>
          </a:xfrm>
        </p:spPr>
        <p:txBody>
          <a:bodyPr>
            <a:noAutofit/>
          </a:bodyPr>
          <a:lstStyle/>
          <a:p>
            <a:r>
              <a:rPr lang="en-US" sz="2800" dirty="0">
                <a:solidFill>
                  <a:schemeClr val="bg1"/>
                </a:solidFill>
                <a:latin typeface="Goudy Old Style" panose="02020502050305020303" pitchFamily="18" charset="0"/>
              </a:rPr>
              <a:t>Personal protective equipment</a:t>
            </a:r>
          </a:p>
        </p:txBody>
      </p:sp>
      <p:sp>
        <p:nvSpPr>
          <p:cNvPr id="5" name="Text Placeholder 4">
            <a:extLst>
              <a:ext uri="{FF2B5EF4-FFF2-40B4-BE49-F238E27FC236}">
                <a16:creationId xmlns:a16="http://schemas.microsoft.com/office/drawing/2014/main" id="{5C562335-462A-468C-A17F-1DD6638786E2}"/>
              </a:ext>
            </a:extLst>
          </p:cNvPr>
          <p:cNvSpPr>
            <a:spLocks noGrp="1"/>
          </p:cNvSpPr>
          <p:nvPr>
            <p:ph type="body" sz="half" idx="2"/>
          </p:nvPr>
        </p:nvSpPr>
        <p:spPr>
          <a:xfrm>
            <a:off x="6966100" y="5391795"/>
            <a:ext cx="4450763" cy="689515"/>
          </a:xfrm>
        </p:spPr>
        <p:txBody>
          <a:bodyPr>
            <a:noAutofit/>
          </a:bodyPr>
          <a:lstStyle/>
          <a:p>
            <a:r>
              <a:rPr lang="en-US" sz="4500" i="1" dirty="0">
                <a:latin typeface="Goudy Old Style" panose="02020502050305020303" pitchFamily="18" charset="0"/>
              </a:rPr>
              <a:t>Must Watch Video</a:t>
            </a:r>
            <a:endParaRPr lang="en-US" sz="4500" dirty="0"/>
          </a:p>
        </p:txBody>
      </p:sp>
      <p:pic>
        <p:nvPicPr>
          <p:cNvPr id="9" name="Picture 8">
            <a:extLst>
              <a:ext uri="{FF2B5EF4-FFF2-40B4-BE49-F238E27FC236}">
                <a16:creationId xmlns:a16="http://schemas.microsoft.com/office/drawing/2014/main" id="{ECC79BCF-1D3D-4C21-BF7D-8452D9156B3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10054" y="566969"/>
            <a:ext cx="3646426" cy="4559716"/>
          </a:xfrm>
          <a:prstGeom prst="rect">
            <a:avLst/>
          </a:prstGeom>
        </p:spPr>
      </p:pic>
    </p:spTree>
    <p:extLst>
      <p:ext uri="{BB962C8B-B14F-4D97-AF65-F5344CB8AC3E}">
        <p14:creationId xmlns:p14="http://schemas.microsoft.com/office/powerpoint/2010/main" val="188835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88403-D9DC-4132-AEF9-6472999CDE58}"/>
              </a:ext>
            </a:extLst>
          </p:cNvPr>
          <p:cNvSpPr/>
          <p:nvPr/>
        </p:nvSpPr>
        <p:spPr>
          <a:xfrm>
            <a:off x="629921" y="2009597"/>
            <a:ext cx="10798006" cy="2062103"/>
          </a:xfrm>
          <a:prstGeom prst="rect">
            <a:avLst/>
          </a:prstGeom>
        </p:spPr>
        <p:txBody>
          <a:bodyPr wrap="square">
            <a:spAutoFit/>
          </a:bodyPr>
          <a:lstStyle/>
          <a:p>
            <a:r>
              <a:rPr lang="en-US" sz="2000" dirty="0">
                <a:effectLst/>
                <a:latin typeface="Calibri" panose="020F0502020204030204" pitchFamily="34" charset="0"/>
              </a:rPr>
              <a:t> </a:t>
            </a:r>
          </a:p>
          <a:p>
            <a:endParaRPr lang="en-US" dirty="0">
              <a:latin typeface="Calibri" panose="020F0502020204030204" pitchFamily="34" charset="0"/>
            </a:endParaRPr>
          </a:p>
          <a:p>
            <a:endParaRPr lang="en-US" dirty="0">
              <a:effectLst/>
              <a:latin typeface="Calibri" panose="020F0502020204030204" pitchFamily="34" charset="0"/>
            </a:endParaRPr>
          </a:p>
          <a:p>
            <a:endParaRPr lang="en-US" dirty="0">
              <a:latin typeface="Calibri" panose="020F0502020204030204" pitchFamily="34" charset="0"/>
            </a:endParaRPr>
          </a:p>
          <a:p>
            <a:endParaRPr lang="en-US" dirty="0">
              <a:effectLst/>
              <a:latin typeface="Calibri" panose="020F0502020204030204" pitchFamily="34" charset="0"/>
            </a:endParaRPr>
          </a:p>
          <a:p>
            <a:endParaRPr lang="en-US" dirty="0">
              <a:latin typeface="Calibri" panose="020F0502020204030204" pitchFamily="34" charset="0"/>
            </a:endParaRPr>
          </a:p>
          <a:p>
            <a:endParaRPr lang="en-US" dirty="0">
              <a:effectLst/>
            </a:endParaRPr>
          </a:p>
        </p:txBody>
      </p:sp>
      <p:sp>
        <p:nvSpPr>
          <p:cNvPr id="3" name="Title 2">
            <a:extLst>
              <a:ext uri="{FF2B5EF4-FFF2-40B4-BE49-F238E27FC236}">
                <a16:creationId xmlns:a16="http://schemas.microsoft.com/office/drawing/2014/main" id="{68E91056-669C-4F67-BBD5-557477A06D21}"/>
              </a:ext>
            </a:extLst>
          </p:cNvPr>
          <p:cNvSpPr>
            <a:spLocks noGrp="1"/>
          </p:cNvSpPr>
          <p:nvPr>
            <p:ph type="title"/>
          </p:nvPr>
        </p:nvSpPr>
        <p:spPr/>
        <p:txBody>
          <a:bodyPr>
            <a:normAutofit fontScale="90000"/>
          </a:bodyPr>
          <a:lstStyle/>
          <a:p>
            <a:pPr algn="ctr"/>
            <a:r>
              <a:rPr lang="en-US" sz="4400" dirty="0">
                <a:latin typeface="Goudy Old Style" panose="02020502050305020303" pitchFamily="18" charset="0"/>
              </a:rPr>
              <a:t>PERSONAL Protective EQUIPMENT</a:t>
            </a:r>
            <a:br>
              <a:rPr lang="en-US" dirty="0">
                <a:latin typeface="Goudy Old Style" panose="02020502050305020303" pitchFamily="18" charset="0"/>
              </a:rPr>
            </a:br>
            <a:r>
              <a:rPr lang="en-US" dirty="0">
                <a:latin typeface="Goudy Old Style" panose="02020502050305020303" pitchFamily="18" charset="0"/>
              </a:rPr>
              <a:t>Surgical mask use AND RE-USE</a:t>
            </a:r>
          </a:p>
        </p:txBody>
      </p:sp>
      <p:sp>
        <p:nvSpPr>
          <p:cNvPr id="4" name="Content Placeholder 3">
            <a:extLst>
              <a:ext uri="{FF2B5EF4-FFF2-40B4-BE49-F238E27FC236}">
                <a16:creationId xmlns:a16="http://schemas.microsoft.com/office/drawing/2014/main" id="{D3D28C21-11C0-4679-9DB7-482E62D28D18}"/>
              </a:ext>
            </a:extLst>
          </p:cNvPr>
          <p:cNvSpPr>
            <a:spLocks noGrp="1"/>
          </p:cNvSpPr>
          <p:nvPr>
            <p:ph sz="half" idx="1"/>
          </p:nvPr>
        </p:nvSpPr>
        <p:spPr>
          <a:xfrm>
            <a:off x="774923" y="2009597"/>
            <a:ext cx="10798006" cy="4629997"/>
          </a:xfrm>
        </p:spPr>
        <p:txBody>
          <a:bodyPr>
            <a:normAutofit lnSpcReduction="10000"/>
          </a:bodyPr>
          <a:lstStyle/>
          <a:p>
            <a:pPr marL="0" indent="0">
              <a:buNone/>
            </a:pPr>
            <a:r>
              <a:rPr lang="en-US" sz="2600" b="1" dirty="0">
                <a:solidFill>
                  <a:srgbClr val="990033"/>
                </a:solidFill>
                <a:latin typeface="Goudy Old Style" panose="02020502050305020303" pitchFamily="18" charset="0"/>
              </a:rPr>
              <a:t>To Doff facemask with intent to reuse: </a:t>
            </a:r>
          </a:p>
          <a:p>
            <a:pPr marL="0" indent="0">
              <a:spcAft>
                <a:spcPts val="100"/>
              </a:spcAft>
              <a:buNone/>
            </a:pPr>
            <a:r>
              <a:rPr lang="en-US" sz="2000" dirty="0">
                <a:latin typeface="Goudy Old Style" panose="02020502050305020303" pitchFamily="18" charset="0"/>
              </a:rPr>
              <a:t>1. Perform hand hygiene </a:t>
            </a:r>
          </a:p>
          <a:p>
            <a:pPr marL="0" indent="0">
              <a:buNone/>
            </a:pPr>
            <a:r>
              <a:rPr lang="en-US" sz="2000" dirty="0">
                <a:latin typeface="Goudy Old Style" panose="02020502050305020303" pitchFamily="18" charset="0"/>
              </a:rPr>
              <a:t>2. Remove mask</a:t>
            </a:r>
            <a:br>
              <a:rPr lang="en-US" sz="2000" dirty="0">
                <a:latin typeface="Goudy Old Style" panose="02020502050305020303" pitchFamily="18" charset="0"/>
              </a:rPr>
            </a:br>
            <a:r>
              <a:rPr lang="en-US" sz="2000" dirty="0">
                <a:latin typeface="Goudy Old Style" panose="02020502050305020303" pitchFamily="18" charset="0"/>
              </a:rPr>
              <a:t>	Remove procedure mask by holding the ear loops.  The front is contaminated, so remove slowly 	and carefully. </a:t>
            </a:r>
            <a:br>
              <a:rPr lang="en-US" sz="2000" dirty="0">
                <a:latin typeface="Goudy Old Style" panose="02020502050305020303" pitchFamily="18" charset="0"/>
              </a:rPr>
            </a:br>
            <a:r>
              <a:rPr lang="en-US" sz="2000" dirty="0">
                <a:latin typeface="Goudy Old Style" panose="02020502050305020303" pitchFamily="18" charset="0"/>
              </a:rPr>
              <a:t>	Remove surgical mask by untying lower ties FIRST. Untie upper ties last. The front is 	contaminated, 	so remove slowly and carefully. </a:t>
            </a:r>
          </a:p>
          <a:p>
            <a:pPr marL="0" indent="0">
              <a:spcAft>
                <a:spcPts val="100"/>
              </a:spcAft>
              <a:buNone/>
            </a:pPr>
            <a:r>
              <a:rPr lang="en-US" sz="2000" dirty="0">
                <a:latin typeface="Goudy Old Style" panose="02020502050305020303" pitchFamily="18" charset="0"/>
              </a:rPr>
              <a:t>3. After removing facemask, visually inspect for contamination, distortion in shape/form. If soiled, torn, or saturated the mask should be discarded. </a:t>
            </a:r>
          </a:p>
          <a:p>
            <a:pPr marL="0" indent="0">
              <a:spcAft>
                <a:spcPts val="100"/>
              </a:spcAft>
              <a:buNone/>
            </a:pPr>
            <a:r>
              <a:rPr lang="en-US" sz="2000" dirty="0">
                <a:latin typeface="Goudy Old Style" panose="02020502050305020303" pitchFamily="18" charset="0"/>
              </a:rPr>
              <a:t>4. If the facemask is NOT visibly soiled, torn, or saturated, facemasks should be carefully folded so that the outer surface is held inward and against itself to reduce contact with the outer surface during storage. The folded mask can be stored between uses in a clean sealable paper bag or breathable container.</a:t>
            </a:r>
          </a:p>
          <a:p>
            <a:pPr marL="0" indent="0">
              <a:buNone/>
            </a:pPr>
            <a:r>
              <a:rPr lang="en-US" sz="2000" dirty="0">
                <a:latin typeface="Goudy Old Style" panose="02020502050305020303" pitchFamily="18" charset="0"/>
              </a:rPr>
              <a:t>5. Perform hand hygiene.</a:t>
            </a:r>
          </a:p>
          <a:p>
            <a:endParaRPr lang="en-US" dirty="0"/>
          </a:p>
        </p:txBody>
      </p:sp>
      <p:sp>
        <p:nvSpPr>
          <p:cNvPr id="7" name="TextBox 6">
            <a:extLst>
              <a:ext uri="{FF2B5EF4-FFF2-40B4-BE49-F238E27FC236}">
                <a16:creationId xmlns:a16="http://schemas.microsoft.com/office/drawing/2014/main" id="{D9598934-690A-46BA-91FD-9706D97071AB}"/>
              </a:ext>
            </a:extLst>
          </p:cNvPr>
          <p:cNvSpPr txBox="1"/>
          <p:nvPr/>
        </p:nvSpPr>
        <p:spPr>
          <a:xfrm>
            <a:off x="774923" y="6014720"/>
            <a:ext cx="10653003" cy="52832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0947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0C6FAC-FD49-40BF-8710-251EAC855C92}"/>
              </a:ext>
            </a:extLst>
          </p:cNvPr>
          <p:cNvSpPr/>
          <p:nvPr/>
        </p:nvSpPr>
        <p:spPr>
          <a:xfrm>
            <a:off x="167780" y="176169"/>
            <a:ext cx="11736198" cy="1200329"/>
          </a:xfrm>
          <a:prstGeom prst="rect">
            <a:avLst/>
          </a:prstGeom>
        </p:spPr>
        <p:txBody>
          <a:bodyPr wrap="square">
            <a:spAutoFit/>
          </a:bodyPr>
          <a:lstStyle/>
          <a:p>
            <a:endParaRPr lang="en-US" sz="2000" b="1" u="sng" dirty="0">
              <a:effectLst/>
              <a:latin typeface="Goudy Old Style" panose="02020502050305020303" pitchFamily="18" charset="0"/>
            </a:endParaRPr>
          </a:p>
          <a:p>
            <a:endParaRPr lang="en-US" sz="2000" b="1" u="sng" dirty="0">
              <a:latin typeface="Goudy Old Style" panose="02020502050305020303" pitchFamily="18" charset="0"/>
            </a:endParaRPr>
          </a:p>
          <a:p>
            <a:r>
              <a:rPr lang="en-US" sz="2000" dirty="0">
                <a:effectLst/>
                <a:latin typeface="Goudy Old Style" panose="02020502050305020303" pitchFamily="18" charset="0"/>
              </a:rPr>
              <a:t> </a:t>
            </a:r>
          </a:p>
          <a:p>
            <a:endParaRPr lang="en-US" sz="1200" dirty="0">
              <a:latin typeface="Goudy Old Style" panose="02020502050305020303" pitchFamily="18" charset="0"/>
              <a:cs typeface="Calibri" panose="020F0502020204030204" pitchFamily="34" charset="0"/>
            </a:endParaRPr>
          </a:p>
        </p:txBody>
      </p:sp>
      <p:sp>
        <p:nvSpPr>
          <p:cNvPr id="5" name="Title 4">
            <a:extLst>
              <a:ext uri="{FF2B5EF4-FFF2-40B4-BE49-F238E27FC236}">
                <a16:creationId xmlns:a16="http://schemas.microsoft.com/office/drawing/2014/main" id="{68273BA1-4363-41B7-86CA-F7337AA9E5F1}"/>
              </a:ext>
            </a:extLst>
          </p:cNvPr>
          <p:cNvSpPr>
            <a:spLocks noGrp="1"/>
          </p:cNvSpPr>
          <p:nvPr>
            <p:ph type="title"/>
          </p:nvPr>
        </p:nvSpPr>
        <p:spPr/>
        <p:txBody>
          <a:bodyPr>
            <a:normAutofit fontScale="90000"/>
          </a:bodyPr>
          <a:lstStyle/>
          <a:p>
            <a:pPr algn="ctr"/>
            <a:r>
              <a:rPr lang="en-US" sz="4000" dirty="0">
                <a:latin typeface="Goudy Old Style" panose="02020502050305020303" pitchFamily="18" charset="0"/>
              </a:rPr>
              <a:t>PERSONAL Protective EQUIPMENT</a:t>
            </a:r>
            <a:br>
              <a:rPr lang="en-US" sz="4000" dirty="0">
                <a:latin typeface="Goudy Old Style" panose="02020502050305020303" pitchFamily="18" charset="0"/>
              </a:rPr>
            </a:br>
            <a:r>
              <a:rPr lang="en-US" dirty="0">
                <a:latin typeface="Goudy Old Style" panose="02020502050305020303" pitchFamily="18" charset="0"/>
              </a:rPr>
              <a:t>Surgical mask use AND RE-USE</a:t>
            </a:r>
          </a:p>
        </p:txBody>
      </p:sp>
      <p:sp>
        <p:nvSpPr>
          <p:cNvPr id="6" name="Content Placeholder 5">
            <a:extLst>
              <a:ext uri="{FF2B5EF4-FFF2-40B4-BE49-F238E27FC236}">
                <a16:creationId xmlns:a16="http://schemas.microsoft.com/office/drawing/2014/main" id="{2A8ED995-4061-461D-95D3-EB54ED8CC642}"/>
              </a:ext>
            </a:extLst>
          </p:cNvPr>
          <p:cNvSpPr>
            <a:spLocks noGrp="1"/>
          </p:cNvSpPr>
          <p:nvPr>
            <p:ph sz="half" idx="1"/>
          </p:nvPr>
        </p:nvSpPr>
        <p:spPr>
          <a:xfrm>
            <a:off x="774923" y="1887804"/>
            <a:ext cx="7241317" cy="5107517"/>
          </a:xfrm>
        </p:spPr>
        <p:txBody>
          <a:bodyPr>
            <a:normAutofit/>
          </a:bodyPr>
          <a:lstStyle/>
          <a:p>
            <a:pPr marL="0" indent="0">
              <a:buNone/>
            </a:pPr>
            <a:r>
              <a:rPr lang="en-US" sz="3400" b="1" dirty="0">
                <a:solidFill>
                  <a:srgbClr val="990033"/>
                </a:solidFill>
                <a:latin typeface="Goudy Old Style" panose="02020502050305020303" pitchFamily="18" charset="0"/>
              </a:rPr>
              <a:t>To Re-Don Mask:</a:t>
            </a:r>
          </a:p>
          <a:p>
            <a:pPr marL="0" indent="0">
              <a:spcAft>
                <a:spcPts val="105"/>
              </a:spcAft>
              <a:buNone/>
            </a:pPr>
            <a:r>
              <a:rPr lang="en-US" sz="2000" dirty="0">
                <a:latin typeface="Goudy Old Style" panose="02020502050305020303" pitchFamily="18" charset="0"/>
              </a:rPr>
              <a:t>1. Perform hand hygiene. </a:t>
            </a:r>
          </a:p>
          <a:p>
            <a:pPr marL="0" indent="0">
              <a:buNone/>
            </a:pPr>
            <a:r>
              <a:rPr lang="en-US" sz="2000" dirty="0">
                <a:latin typeface="Goudy Old Style" panose="02020502050305020303" pitchFamily="18" charset="0"/>
              </a:rPr>
              <a:t>2. Grasp mask – DO NOT touch the front of the mask.</a:t>
            </a:r>
          </a:p>
          <a:p>
            <a:pPr marL="457200" lvl="1" indent="0">
              <a:spcAft>
                <a:spcPts val="100"/>
              </a:spcAft>
              <a:buNone/>
            </a:pPr>
            <a:r>
              <a:rPr lang="en-US" sz="2000" dirty="0">
                <a:latin typeface="Goudy Old Style" panose="02020502050305020303" pitchFamily="18" charset="0"/>
              </a:rPr>
              <a:t>Pinch procedure mask at the ear loops or </a:t>
            </a:r>
          </a:p>
          <a:p>
            <a:pPr marL="457200" lvl="1" indent="0">
              <a:spcAft>
                <a:spcPts val="100"/>
              </a:spcAft>
              <a:buNone/>
            </a:pPr>
            <a:r>
              <a:rPr lang="en-US" sz="2000" dirty="0">
                <a:latin typeface="Goudy Old Style" panose="02020502050305020303" pitchFamily="18" charset="0"/>
              </a:rPr>
              <a:t>Grasp upper ties on surgical mask.</a:t>
            </a:r>
          </a:p>
          <a:p>
            <a:pPr marL="0" indent="0">
              <a:spcAft>
                <a:spcPts val="100"/>
              </a:spcAft>
              <a:buNone/>
            </a:pPr>
            <a:r>
              <a:rPr lang="en-US" sz="2000" dirty="0">
                <a:latin typeface="Goudy Old Style" panose="02020502050305020303" pitchFamily="18" charset="0"/>
              </a:rPr>
              <a:t>3. Place over face.</a:t>
            </a:r>
          </a:p>
          <a:p>
            <a:pPr marL="457200" lvl="1" indent="0">
              <a:spcAft>
                <a:spcPts val="100"/>
              </a:spcAft>
              <a:buNone/>
            </a:pPr>
            <a:r>
              <a:rPr lang="en-US" sz="2000" dirty="0">
                <a:latin typeface="Goudy Old Style" panose="02020502050305020303" pitchFamily="18" charset="0"/>
              </a:rPr>
              <a:t>For procedure mask: Secure ear loops behind the ears. Secure mask. </a:t>
            </a:r>
          </a:p>
          <a:p>
            <a:pPr marL="457200" lvl="1" indent="0">
              <a:spcAft>
                <a:spcPts val="100"/>
              </a:spcAft>
              <a:buNone/>
            </a:pPr>
            <a:r>
              <a:rPr lang="en-US" sz="2000" dirty="0">
                <a:latin typeface="Goudy Old Style" panose="02020502050305020303" pitchFamily="18" charset="0"/>
              </a:rPr>
              <a:t>For surgical mask: Secure upper ties first, behind head. End by securing lower ties behind head. </a:t>
            </a:r>
          </a:p>
          <a:p>
            <a:pPr marL="0" indent="0">
              <a:buNone/>
            </a:pPr>
            <a:r>
              <a:rPr lang="en-US" sz="2000" dirty="0">
                <a:latin typeface="Goudy Old Style" panose="02020502050305020303" pitchFamily="18" charset="0"/>
              </a:rPr>
              <a:t>4. Perform hand hygiene.</a:t>
            </a:r>
          </a:p>
          <a:p>
            <a:endParaRPr lang="en-US" dirty="0"/>
          </a:p>
        </p:txBody>
      </p:sp>
      <p:sp>
        <p:nvSpPr>
          <p:cNvPr id="7" name="Content Placeholder 6">
            <a:extLst>
              <a:ext uri="{FF2B5EF4-FFF2-40B4-BE49-F238E27FC236}">
                <a16:creationId xmlns:a16="http://schemas.microsoft.com/office/drawing/2014/main" id="{35A16184-88CC-4ECC-88EC-53B62CAD6519}"/>
              </a:ext>
            </a:extLst>
          </p:cNvPr>
          <p:cNvSpPr>
            <a:spLocks noGrp="1"/>
          </p:cNvSpPr>
          <p:nvPr>
            <p:ph sz="half" idx="2"/>
          </p:nvPr>
        </p:nvSpPr>
        <p:spPr>
          <a:xfrm>
            <a:off x="8016240" y="2407919"/>
            <a:ext cx="3088641" cy="3762606"/>
          </a:xfrm>
          <a:ln w="73025">
            <a:solidFill>
              <a:srgbClr val="990033"/>
            </a:solidFill>
          </a:ln>
        </p:spPr>
        <p:txBody>
          <a:bodyPr>
            <a:normAutofit/>
          </a:bodyPr>
          <a:lstStyle/>
          <a:p>
            <a:pPr marL="0" indent="0" algn="ctr">
              <a:buNone/>
            </a:pPr>
            <a:r>
              <a:rPr lang="en-US" sz="2400" b="1" dirty="0">
                <a:solidFill>
                  <a:srgbClr val="990033"/>
                </a:solidFill>
                <a:latin typeface="Goudy Old Style" panose="02020502050305020303" pitchFamily="18" charset="0"/>
                <a:cs typeface="Calibri" panose="020F0502020204030204" pitchFamily="34" charset="0"/>
              </a:rPr>
              <a:t>A disposable facemask can be worn throughout your shift if not visibly soiled, torn or saturated, and NOT touched while delivering patient care.</a:t>
            </a:r>
            <a:endParaRPr lang="en-US" dirty="0"/>
          </a:p>
        </p:txBody>
      </p:sp>
    </p:spTree>
    <p:extLst>
      <p:ext uri="{BB962C8B-B14F-4D97-AF65-F5344CB8AC3E}">
        <p14:creationId xmlns:p14="http://schemas.microsoft.com/office/powerpoint/2010/main" val="102223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EB52E63-0EA0-4622-855B-DB6A7375B2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809" y="287156"/>
            <a:ext cx="4995340" cy="6464558"/>
          </a:xfrm>
        </p:spPr>
      </p:pic>
      <p:pic>
        <p:nvPicPr>
          <p:cNvPr id="3" name="Picture 2" descr="A screenshot of a cell phone&#10;&#10;Description automatically generated">
            <a:extLst>
              <a:ext uri="{FF2B5EF4-FFF2-40B4-BE49-F238E27FC236}">
                <a16:creationId xmlns:a16="http://schemas.microsoft.com/office/drawing/2014/main" id="{04D9EA76-BBC2-4EDD-ACC2-B6EE4214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209" y="308986"/>
            <a:ext cx="4995340" cy="6464557"/>
          </a:xfrm>
          <a:prstGeom prst="rect">
            <a:avLst/>
          </a:prstGeom>
        </p:spPr>
      </p:pic>
      <p:sp>
        <p:nvSpPr>
          <p:cNvPr id="2" name="TextBox 1">
            <a:extLst>
              <a:ext uri="{FF2B5EF4-FFF2-40B4-BE49-F238E27FC236}">
                <a16:creationId xmlns:a16="http://schemas.microsoft.com/office/drawing/2014/main" id="{5EAEC4AF-F269-4B59-8A6B-71D90643C77C}"/>
              </a:ext>
            </a:extLst>
          </p:cNvPr>
          <p:cNvSpPr txBox="1"/>
          <p:nvPr/>
        </p:nvSpPr>
        <p:spPr>
          <a:xfrm>
            <a:off x="5239712" y="2023044"/>
            <a:ext cx="1496369" cy="3139321"/>
          </a:xfrm>
          <a:prstGeom prst="rect">
            <a:avLst/>
          </a:prstGeom>
          <a:noFill/>
        </p:spPr>
        <p:txBody>
          <a:bodyPr wrap="square" rtlCol="0">
            <a:spAutoFit/>
          </a:bodyPr>
          <a:lstStyle/>
          <a:p>
            <a:endParaRPr lang="en-US" b="1" dirty="0">
              <a:solidFill>
                <a:srgbClr val="FF0000"/>
              </a:solidFill>
              <a:latin typeface="Goudy Old Style" panose="02020502050305020303" pitchFamily="18" charset="0"/>
            </a:endParaRPr>
          </a:p>
          <a:p>
            <a:endParaRPr lang="en-US" b="1" dirty="0">
              <a:solidFill>
                <a:srgbClr val="FF0000"/>
              </a:solidFill>
              <a:latin typeface="Goudy Old Style" panose="02020502050305020303" pitchFamily="18" charset="0"/>
            </a:endParaRPr>
          </a:p>
          <a:p>
            <a:endParaRPr lang="en-US" b="1" dirty="0">
              <a:solidFill>
                <a:srgbClr val="FF0000"/>
              </a:solidFill>
              <a:latin typeface="Goudy Old Style" panose="02020502050305020303" pitchFamily="18" charset="0"/>
            </a:endParaRPr>
          </a:p>
          <a:p>
            <a:r>
              <a:rPr lang="en-US" sz="2400" b="1" dirty="0">
                <a:solidFill>
                  <a:srgbClr val="990033"/>
                </a:solidFill>
                <a:latin typeface="Goudy Old Style" panose="02020502050305020303" pitchFamily="18" charset="0"/>
              </a:rPr>
              <a:t>Donning</a:t>
            </a:r>
            <a:endParaRPr lang="en-US" sz="2400" b="1" dirty="0">
              <a:solidFill>
                <a:srgbClr val="FF0000"/>
              </a:solidFill>
              <a:latin typeface="Goudy Old Style" panose="02020502050305020303" pitchFamily="18" charset="0"/>
            </a:endParaRPr>
          </a:p>
          <a:p>
            <a:endParaRPr lang="en-US" b="1" dirty="0">
              <a:solidFill>
                <a:srgbClr val="FF0000"/>
              </a:solidFill>
              <a:latin typeface="Goudy Old Style" panose="02020502050305020303" pitchFamily="18" charset="0"/>
            </a:endParaRPr>
          </a:p>
          <a:p>
            <a:endParaRPr lang="en-US" b="1" dirty="0">
              <a:solidFill>
                <a:srgbClr val="FF0000"/>
              </a:solidFill>
              <a:latin typeface="Goudy Old Style" panose="02020502050305020303" pitchFamily="18" charset="0"/>
            </a:endParaRPr>
          </a:p>
          <a:p>
            <a:endParaRPr lang="en-US" b="1" dirty="0">
              <a:solidFill>
                <a:srgbClr val="FF0000"/>
              </a:solidFill>
              <a:latin typeface="Goudy Old Style" panose="02020502050305020303" pitchFamily="18" charset="0"/>
            </a:endParaRPr>
          </a:p>
          <a:p>
            <a:endParaRPr lang="en-US" b="1" dirty="0">
              <a:solidFill>
                <a:srgbClr val="FF0000"/>
              </a:solidFill>
              <a:latin typeface="Goudy Old Style" panose="02020502050305020303" pitchFamily="18" charset="0"/>
            </a:endParaRPr>
          </a:p>
          <a:p>
            <a:endParaRPr lang="en-US" sz="2400" b="1" dirty="0">
              <a:solidFill>
                <a:srgbClr val="FF0000"/>
              </a:solidFill>
              <a:latin typeface="Goudy Old Style" panose="02020502050305020303" pitchFamily="18" charset="0"/>
            </a:endParaRPr>
          </a:p>
          <a:p>
            <a:pPr algn="r"/>
            <a:r>
              <a:rPr lang="en-US" sz="2400" b="1" dirty="0">
                <a:solidFill>
                  <a:srgbClr val="990033"/>
                </a:solidFill>
                <a:latin typeface="Goudy Old Style" panose="02020502050305020303" pitchFamily="18" charset="0"/>
              </a:rPr>
              <a:t>Doffing</a:t>
            </a:r>
          </a:p>
        </p:txBody>
      </p:sp>
      <p:sp>
        <p:nvSpPr>
          <p:cNvPr id="4" name="Arrow: Left 3">
            <a:extLst>
              <a:ext uri="{FF2B5EF4-FFF2-40B4-BE49-F238E27FC236}">
                <a16:creationId xmlns:a16="http://schemas.microsoft.com/office/drawing/2014/main" id="{B345246B-EC34-41C3-BFB8-7E5CCB95CD39}"/>
              </a:ext>
            </a:extLst>
          </p:cNvPr>
          <p:cNvSpPr/>
          <p:nvPr/>
        </p:nvSpPr>
        <p:spPr>
          <a:xfrm>
            <a:off x="5239712" y="3245038"/>
            <a:ext cx="111211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4F39B69-CAB7-456C-89B1-B9529464815B}"/>
              </a:ext>
            </a:extLst>
          </p:cNvPr>
          <p:cNvSpPr/>
          <p:nvPr/>
        </p:nvSpPr>
        <p:spPr>
          <a:xfrm>
            <a:off x="5730239" y="5162365"/>
            <a:ext cx="9107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197C85-2F70-4556-A510-B31AB2DDD3E5}"/>
              </a:ext>
            </a:extLst>
          </p:cNvPr>
          <p:cNvSpPr txBox="1"/>
          <p:nvPr/>
        </p:nvSpPr>
        <p:spPr>
          <a:xfrm>
            <a:off x="5368149" y="1104457"/>
            <a:ext cx="1173059" cy="707886"/>
          </a:xfrm>
          <a:prstGeom prst="rect">
            <a:avLst/>
          </a:prstGeom>
          <a:noFill/>
        </p:spPr>
        <p:txBody>
          <a:bodyPr wrap="square" rtlCol="0">
            <a:spAutoFit/>
          </a:bodyPr>
          <a:lstStyle/>
          <a:p>
            <a:r>
              <a:rPr lang="en-US" sz="2000" b="1" dirty="0">
                <a:solidFill>
                  <a:schemeClr val="bg1"/>
                </a:solidFill>
                <a:latin typeface="Goudy Old Style" panose="02020502050305020303" pitchFamily="18" charset="0"/>
              </a:rPr>
              <a:t>To Review:</a:t>
            </a:r>
          </a:p>
        </p:txBody>
      </p:sp>
    </p:spTree>
    <p:extLst>
      <p:ext uri="{BB962C8B-B14F-4D97-AF65-F5344CB8AC3E}">
        <p14:creationId xmlns:p14="http://schemas.microsoft.com/office/powerpoint/2010/main" val="80433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A93F-8A0C-472B-985D-8EDC734EDC75}"/>
              </a:ext>
            </a:extLst>
          </p:cNvPr>
          <p:cNvSpPr>
            <a:spLocks noGrp="1"/>
          </p:cNvSpPr>
          <p:nvPr>
            <p:ph type="title"/>
          </p:nvPr>
        </p:nvSpPr>
        <p:spPr/>
        <p:txBody>
          <a:bodyPr/>
          <a:lstStyle/>
          <a:p>
            <a:pPr algn="ctr"/>
            <a:r>
              <a:rPr lang="en-US" sz="3600" dirty="0">
                <a:latin typeface="Goudy Old Style" panose="02020502050305020303" pitchFamily="18" charset="0"/>
              </a:rPr>
              <a:t>PERSONAL Protective EQUIPMENT</a:t>
            </a:r>
            <a:br>
              <a:rPr lang="en-US" dirty="0">
                <a:latin typeface="Goudy Old Style" panose="02020502050305020303" pitchFamily="18" charset="0"/>
              </a:rPr>
            </a:br>
            <a:r>
              <a:rPr lang="en-US" sz="2400" dirty="0">
                <a:latin typeface="Goudy Old Style" panose="02020502050305020303" pitchFamily="18" charset="0"/>
              </a:rPr>
              <a:t>CDC mask recommendations</a:t>
            </a:r>
            <a:endParaRPr lang="en-US" sz="2400" dirty="0"/>
          </a:p>
        </p:txBody>
      </p:sp>
      <p:pic>
        <p:nvPicPr>
          <p:cNvPr id="5" name="Content Placeholder 4">
            <a:extLst>
              <a:ext uri="{FF2B5EF4-FFF2-40B4-BE49-F238E27FC236}">
                <a16:creationId xmlns:a16="http://schemas.microsoft.com/office/drawing/2014/main" id="{FC80E078-840F-4BFF-A5A8-E498978B93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923" y="1964267"/>
            <a:ext cx="8724677" cy="4656667"/>
          </a:xfrm>
        </p:spPr>
      </p:pic>
    </p:spTree>
    <p:extLst>
      <p:ext uri="{BB962C8B-B14F-4D97-AF65-F5344CB8AC3E}">
        <p14:creationId xmlns:p14="http://schemas.microsoft.com/office/powerpoint/2010/main" val="212392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latin typeface="Goudy Old Style" panose="02020502050305020303" pitchFamily="18" charset="0"/>
              </a:rPr>
              <a:t>Objectives</a:t>
            </a:r>
            <a:r>
              <a:rPr lang="en-US" sz="4000" dirty="0">
                <a:solidFill>
                  <a:srgbClr val="FF0000"/>
                </a:solidFill>
                <a:latin typeface="Goudy Old Style" panose="02020502050305020303" pitchFamily="18" charset="0"/>
              </a:rPr>
              <a:t> </a:t>
            </a:r>
          </a:p>
        </p:txBody>
      </p:sp>
      <p:sp>
        <p:nvSpPr>
          <p:cNvPr id="3" name="Content Placeholder 2"/>
          <p:cNvSpPr>
            <a:spLocks noGrp="1"/>
          </p:cNvSpPr>
          <p:nvPr>
            <p:ph idx="1"/>
          </p:nvPr>
        </p:nvSpPr>
        <p:spPr>
          <a:xfrm>
            <a:off x="774923" y="2002536"/>
            <a:ext cx="10653003" cy="4231997"/>
          </a:xfrm>
        </p:spPr>
        <p:txBody>
          <a:bodyPr>
            <a:noAutofit/>
          </a:bodyPr>
          <a:lstStyle/>
          <a:p>
            <a:pPr marL="0" indent="0">
              <a:buNone/>
            </a:pPr>
            <a:r>
              <a:rPr lang="en-US" sz="2400" b="1" dirty="0">
                <a:solidFill>
                  <a:srgbClr val="990033"/>
                </a:solidFill>
                <a:latin typeface="Goudy Old Style" panose="02020502050305020303" pitchFamily="18" charset="0"/>
              </a:rPr>
              <a:t>Review General Guidelines related to:</a:t>
            </a:r>
          </a:p>
          <a:p>
            <a:pPr lvl="1">
              <a:buFont typeface="Wingdings" panose="05000000000000000000" pitchFamily="2" charset="2"/>
              <a:buChar char="Ø"/>
            </a:pPr>
            <a:r>
              <a:rPr lang="en-US" sz="2400" dirty="0">
                <a:latin typeface="Goudy Old Style" panose="02020502050305020303" pitchFamily="18" charset="0"/>
              </a:rPr>
              <a:t>Visiting Personnel, Patient Care, Employees, Health Care Workers,</a:t>
            </a:r>
            <a:br>
              <a:rPr lang="en-US" sz="2400" dirty="0">
                <a:latin typeface="Goudy Old Style" panose="02020502050305020303" pitchFamily="18" charset="0"/>
              </a:rPr>
            </a:br>
            <a:r>
              <a:rPr lang="en-US" sz="2400" dirty="0">
                <a:latin typeface="Goudy Old Style" panose="02020502050305020303" pitchFamily="18" charset="0"/>
              </a:rPr>
              <a:t>and Facility Guidelines</a:t>
            </a:r>
          </a:p>
          <a:p>
            <a:pPr lvl="1">
              <a:buFont typeface="Wingdings" panose="05000000000000000000" pitchFamily="2" charset="2"/>
              <a:buChar char="Ø"/>
            </a:pPr>
            <a:r>
              <a:rPr lang="en-US" sz="2400" dirty="0">
                <a:latin typeface="Goudy Old Style" panose="02020502050305020303" pitchFamily="18" charset="0"/>
              </a:rPr>
              <a:t>Review Hand Hygiene</a:t>
            </a:r>
          </a:p>
          <a:p>
            <a:pPr lvl="1">
              <a:buFont typeface="Wingdings" panose="05000000000000000000" pitchFamily="2" charset="2"/>
              <a:buChar char="Ø"/>
            </a:pPr>
            <a:r>
              <a:rPr lang="en-US" sz="2400" dirty="0">
                <a:latin typeface="Goudy Old Style" panose="02020502050305020303" pitchFamily="18" charset="0"/>
              </a:rPr>
              <a:t>Review PPE Usage (Video, Doffing, and Surgical Mask Recommendations/Use)</a:t>
            </a:r>
          </a:p>
          <a:p>
            <a:pPr lvl="1">
              <a:buFont typeface="Wingdings" panose="05000000000000000000" pitchFamily="2" charset="2"/>
              <a:buChar char="Ø"/>
            </a:pPr>
            <a:r>
              <a:rPr lang="en-US" sz="2400" dirty="0">
                <a:latin typeface="Goudy Old Style" panose="02020502050305020303" pitchFamily="18" charset="0"/>
              </a:rPr>
              <a:t>Review of Isolation Precautions</a:t>
            </a:r>
          </a:p>
          <a:p>
            <a:pPr lvl="1">
              <a:buFont typeface="Wingdings" panose="05000000000000000000" pitchFamily="2" charset="2"/>
              <a:buChar char="Ø"/>
            </a:pPr>
            <a:r>
              <a:rPr lang="en-US" sz="2400" dirty="0">
                <a:latin typeface="Goudy Old Style" panose="02020502050305020303" pitchFamily="18" charset="0"/>
              </a:rPr>
              <a:t>Review of Testing and Sample Collection</a:t>
            </a:r>
          </a:p>
          <a:p>
            <a:pPr lvl="1">
              <a:buFont typeface="Wingdings" panose="05000000000000000000" pitchFamily="2" charset="2"/>
              <a:buChar char="Ø"/>
            </a:pPr>
            <a:r>
              <a:rPr lang="en-US" sz="2400" dirty="0">
                <a:latin typeface="Goudy Old Style" panose="02020502050305020303" pitchFamily="18" charset="0"/>
              </a:rPr>
              <a:t>Recommendations related to Patient Transfers and Discharges</a:t>
            </a:r>
          </a:p>
          <a:p>
            <a:pPr lvl="1">
              <a:buFont typeface="Wingdings" panose="05000000000000000000" pitchFamily="2" charset="2"/>
              <a:buChar char="Ø"/>
            </a:pPr>
            <a:r>
              <a:rPr lang="en-US" sz="2200" dirty="0">
                <a:latin typeface="Goudy Old Style" panose="02020502050305020303" pitchFamily="18" charset="0"/>
              </a:rPr>
              <a:t>Provide SHOC and DHSS Resources</a:t>
            </a:r>
          </a:p>
        </p:txBody>
      </p:sp>
    </p:spTree>
    <p:extLst>
      <p:ext uri="{BB962C8B-B14F-4D97-AF65-F5344CB8AC3E}">
        <p14:creationId xmlns:p14="http://schemas.microsoft.com/office/powerpoint/2010/main" val="338255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148C-7FC3-4B4E-8C0F-C0C9A4A209F3}"/>
              </a:ext>
            </a:extLst>
          </p:cNvPr>
          <p:cNvSpPr>
            <a:spLocks noGrp="1"/>
          </p:cNvSpPr>
          <p:nvPr>
            <p:ph type="title"/>
          </p:nvPr>
        </p:nvSpPr>
        <p:spPr/>
        <p:txBody>
          <a:bodyPr/>
          <a:lstStyle/>
          <a:p>
            <a:r>
              <a:rPr lang="en-US" dirty="0">
                <a:latin typeface="Goudy Old Style" panose="02020502050305020303" pitchFamily="18" charset="0"/>
              </a:rPr>
              <a:t>Isolation precautions and </a:t>
            </a:r>
            <a:r>
              <a:rPr lang="en-US" dirty="0" err="1">
                <a:latin typeface="Goudy Old Style" panose="02020502050305020303" pitchFamily="18" charset="0"/>
              </a:rPr>
              <a:t>ppe</a:t>
            </a:r>
            <a:r>
              <a:rPr lang="en-US" dirty="0">
                <a:latin typeface="Goudy Old Style" panose="02020502050305020303" pitchFamily="18" charset="0"/>
              </a:rPr>
              <a:t> use (</a:t>
            </a:r>
            <a:r>
              <a:rPr lang="en-US" cap="none" dirty="0">
                <a:latin typeface="Goudy Old Style" panose="02020502050305020303" pitchFamily="18" charset="0"/>
              </a:rPr>
              <a:t>by staff role</a:t>
            </a:r>
            <a:r>
              <a:rPr lang="en-US" dirty="0">
                <a:latin typeface="Goudy Old Style" panose="02020502050305020303" pitchFamily="18" charset="0"/>
              </a:rPr>
              <a:t>)</a:t>
            </a:r>
            <a:endParaRPr lang="en-US" dirty="0"/>
          </a:p>
        </p:txBody>
      </p:sp>
      <p:graphicFrame>
        <p:nvGraphicFramePr>
          <p:cNvPr id="4" name="Content Placeholder 3">
            <a:extLst>
              <a:ext uri="{FF2B5EF4-FFF2-40B4-BE49-F238E27FC236}">
                <a16:creationId xmlns:a16="http://schemas.microsoft.com/office/drawing/2014/main" id="{C4FA19D7-E897-4951-AE89-9405B50882AA}"/>
              </a:ext>
            </a:extLst>
          </p:cNvPr>
          <p:cNvGraphicFramePr>
            <a:graphicFrameLocks noGrp="1"/>
          </p:cNvGraphicFramePr>
          <p:nvPr>
            <p:ph idx="1"/>
            <p:extLst>
              <p:ext uri="{D42A27DB-BD31-4B8C-83A1-F6EECF244321}">
                <p14:modId xmlns:p14="http://schemas.microsoft.com/office/powerpoint/2010/main" val="2236459094"/>
              </p:ext>
            </p:extLst>
          </p:nvPr>
        </p:nvGraphicFramePr>
        <p:xfrm>
          <a:off x="431799" y="2061455"/>
          <a:ext cx="11328401" cy="4813478"/>
        </p:xfrm>
        <a:graphic>
          <a:graphicData uri="http://schemas.openxmlformats.org/drawingml/2006/table">
            <a:tbl>
              <a:tblPr firstRow="1" firstCol="1" bandRow="1">
                <a:tableStyleId>{5C22544A-7EE6-4342-B048-85BDC9FD1C3A}</a:tableStyleId>
              </a:tblPr>
              <a:tblGrid>
                <a:gridCol w="2285410">
                  <a:extLst>
                    <a:ext uri="{9D8B030D-6E8A-4147-A177-3AD203B41FA5}">
                      <a16:colId xmlns:a16="http://schemas.microsoft.com/office/drawing/2014/main" val="2465296842"/>
                    </a:ext>
                  </a:extLst>
                </a:gridCol>
                <a:gridCol w="2337337">
                  <a:extLst>
                    <a:ext uri="{9D8B030D-6E8A-4147-A177-3AD203B41FA5}">
                      <a16:colId xmlns:a16="http://schemas.microsoft.com/office/drawing/2014/main" val="2157922616"/>
                    </a:ext>
                  </a:extLst>
                </a:gridCol>
                <a:gridCol w="1515587">
                  <a:extLst>
                    <a:ext uri="{9D8B030D-6E8A-4147-A177-3AD203B41FA5}">
                      <a16:colId xmlns:a16="http://schemas.microsoft.com/office/drawing/2014/main" val="1081476470"/>
                    </a:ext>
                  </a:extLst>
                </a:gridCol>
                <a:gridCol w="1441336">
                  <a:extLst>
                    <a:ext uri="{9D8B030D-6E8A-4147-A177-3AD203B41FA5}">
                      <a16:colId xmlns:a16="http://schemas.microsoft.com/office/drawing/2014/main" val="4101512632"/>
                    </a:ext>
                  </a:extLst>
                </a:gridCol>
                <a:gridCol w="1857923">
                  <a:extLst>
                    <a:ext uri="{9D8B030D-6E8A-4147-A177-3AD203B41FA5}">
                      <a16:colId xmlns:a16="http://schemas.microsoft.com/office/drawing/2014/main" val="3479938674"/>
                    </a:ext>
                  </a:extLst>
                </a:gridCol>
                <a:gridCol w="1890808">
                  <a:extLst>
                    <a:ext uri="{9D8B030D-6E8A-4147-A177-3AD203B41FA5}">
                      <a16:colId xmlns:a16="http://schemas.microsoft.com/office/drawing/2014/main" val="3450067208"/>
                    </a:ext>
                  </a:extLst>
                </a:gridCol>
              </a:tblGrid>
              <a:tr h="311023">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Personnel</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Patient type</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Procedure</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Mask</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PPE</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Isolation (Y/N)</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extLst>
                  <a:ext uri="{0D108BD9-81ED-4DB2-BD59-A6C34878D82A}">
                    <a16:rowId xmlns:a16="http://schemas.microsoft.com/office/drawing/2014/main" val="1109764186"/>
                  </a:ext>
                </a:extLst>
              </a:tr>
              <a:tr h="947140">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Direct care staff</a:t>
                      </a:r>
                    </a:p>
                    <a:p>
                      <a:pPr marL="0" marR="0" algn="l">
                        <a:lnSpc>
                          <a:spcPct val="107000"/>
                        </a:lnSpc>
                        <a:spcBef>
                          <a:spcPts val="0"/>
                        </a:spcBef>
                        <a:spcAft>
                          <a:spcPts val="0"/>
                        </a:spcAft>
                      </a:pPr>
                      <a:r>
                        <a:rPr lang="en-US" sz="1600" dirty="0">
                          <a:effectLst/>
                          <a:latin typeface="Goudy Old Style" panose="02020502050305020303" pitchFamily="18" charset="0"/>
                        </a:rPr>
                        <a:t>*Should be wearing a medical/surgical mask at all times during the shift</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Asymptomatic or screened negative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Routine patient care tasks or routine patient contact</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Medical/surgical mask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Gloves and mask</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NO - Not on isolation</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extLst>
                  <a:ext uri="{0D108BD9-81ED-4DB2-BD59-A6C34878D82A}">
                    <a16:rowId xmlns:a16="http://schemas.microsoft.com/office/drawing/2014/main" val="1311486951"/>
                  </a:ext>
                </a:extLst>
              </a:tr>
              <a:tr h="947140">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Symptomatic or pending test results</a:t>
                      </a:r>
                    </a:p>
                    <a:p>
                      <a:pPr marL="0" marR="0" algn="l">
                        <a:lnSpc>
                          <a:spcPct val="107000"/>
                        </a:lnSpc>
                        <a:spcBef>
                          <a:spcPts val="0"/>
                        </a:spcBef>
                        <a:spcAft>
                          <a:spcPts val="0"/>
                        </a:spcAft>
                      </a:pPr>
                      <a:r>
                        <a:rPr lang="en-US" sz="1600" dirty="0">
                          <a:effectLst/>
                          <a:latin typeface="Goudy Old Style" panose="02020502050305020303" pitchFamily="18" charset="0"/>
                        </a:rPr>
                        <a:t>and</a:t>
                      </a:r>
                    </a:p>
                    <a:p>
                      <a:pPr marL="0" marR="0" algn="l">
                        <a:lnSpc>
                          <a:spcPct val="107000"/>
                        </a:lnSpc>
                        <a:spcBef>
                          <a:spcPts val="0"/>
                        </a:spcBef>
                        <a:spcAft>
                          <a:spcPts val="0"/>
                        </a:spcAft>
                      </a:pPr>
                      <a:r>
                        <a:rPr lang="en-US" sz="1600" dirty="0">
                          <a:effectLst/>
                          <a:latin typeface="Goudy Old Style" panose="02020502050305020303" pitchFamily="18" charset="0"/>
                        </a:rPr>
                        <a:t>Confirmed COVID-19</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Routine patient care tasks</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Medical/surgical mask</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Gloves, gown, medical/surgical mask, eye protection</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YES - Place on isolation precautions</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extLst>
                  <a:ext uri="{0D108BD9-81ED-4DB2-BD59-A6C34878D82A}">
                    <a16:rowId xmlns:a16="http://schemas.microsoft.com/office/drawing/2014/main" val="2538841209"/>
                  </a:ext>
                </a:extLst>
              </a:tr>
              <a:tr h="629081">
                <a:tc>
                  <a:txBody>
                    <a:bodyPr/>
                    <a:lstStyle/>
                    <a:p>
                      <a:pPr marL="0" marR="0" algn="l">
                        <a:lnSpc>
                          <a:spcPct val="107000"/>
                        </a:lnSpc>
                        <a:spcBef>
                          <a:spcPts val="0"/>
                        </a:spcBef>
                        <a:spcAft>
                          <a:spcPts val="0"/>
                        </a:spcAft>
                      </a:pPr>
                      <a:r>
                        <a:rPr lang="en-US" sz="1600">
                          <a:effectLst/>
                          <a:latin typeface="Goudy Old Style" panose="02020502050305020303" pitchFamily="18" charset="0"/>
                        </a:rPr>
                        <a:t> </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 </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Performance of aerosol inducing procedures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N-95 mask</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Gloves, gown, N95 mask, eye protection</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YES - Place on isolation precautions</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extLst>
                  <a:ext uri="{0D108BD9-81ED-4DB2-BD59-A6C34878D82A}">
                    <a16:rowId xmlns:a16="http://schemas.microsoft.com/office/drawing/2014/main" val="2672226622"/>
                  </a:ext>
                </a:extLst>
              </a:tr>
              <a:tr h="151992">
                <a:tc>
                  <a:txBody>
                    <a:bodyPr/>
                    <a:lstStyle/>
                    <a:p>
                      <a:pPr marL="0" marR="0" algn="l">
                        <a:lnSpc>
                          <a:spcPct val="107000"/>
                        </a:lnSpc>
                        <a:spcBef>
                          <a:spcPts val="0"/>
                        </a:spcBef>
                        <a:spcAft>
                          <a:spcPts val="0"/>
                        </a:spcAft>
                      </a:pPr>
                      <a:r>
                        <a:rPr lang="en-US" sz="1600">
                          <a:effectLst/>
                          <a:latin typeface="Goudy Old Style" panose="02020502050305020303" pitchFamily="18" charset="0"/>
                        </a:rPr>
                        <a:t> </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 </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 </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 </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extLst>
                  <a:ext uri="{0D108BD9-81ED-4DB2-BD59-A6C34878D82A}">
                    <a16:rowId xmlns:a16="http://schemas.microsoft.com/office/drawing/2014/main" val="1973990945"/>
                  </a:ext>
                </a:extLst>
              </a:tr>
              <a:tr h="1424228">
                <a:tc>
                  <a:txBody>
                    <a:bodyPr/>
                    <a:lstStyle/>
                    <a:p>
                      <a:pPr marL="0" marR="0" algn="l">
                        <a:lnSpc>
                          <a:spcPct val="107000"/>
                        </a:lnSpc>
                        <a:spcBef>
                          <a:spcPts val="0"/>
                        </a:spcBef>
                        <a:spcAft>
                          <a:spcPts val="0"/>
                        </a:spcAft>
                      </a:pPr>
                      <a:r>
                        <a:rPr lang="en-US" sz="1600">
                          <a:effectLst/>
                          <a:latin typeface="Goudy Old Style" panose="02020502050305020303" pitchFamily="18" charset="0"/>
                        </a:rPr>
                        <a:t>All other staff / employees</a:t>
                      </a:r>
                    </a:p>
                    <a:p>
                      <a:pPr marL="0" marR="0" algn="l">
                        <a:lnSpc>
                          <a:spcPct val="107000"/>
                        </a:lnSpc>
                        <a:spcBef>
                          <a:spcPts val="0"/>
                        </a:spcBef>
                        <a:spcAft>
                          <a:spcPts val="0"/>
                        </a:spcAft>
                      </a:pPr>
                      <a:r>
                        <a:rPr lang="en-US" sz="1600">
                          <a:effectLst/>
                          <a:latin typeface="Goudy Old Style" panose="02020502050305020303" pitchFamily="18" charset="0"/>
                        </a:rPr>
                        <a:t>*Should be wearing a non-medical cloth mask at all times during the shift</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With no patient contact</a:t>
                      </a:r>
                    </a:p>
                    <a:p>
                      <a:pPr marL="0" marR="0" algn="l">
                        <a:lnSpc>
                          <a:spcPct val="107000"/>
                        </a:lnSpc>
                        <a:spcBef>
                          <a:spcPts val="0"/>
                        </a:spcBef>
                        <a:spcAft>
                          <a:spcPts val="0"/>
                        </a:spcAft>
                      </a:pPr>
                      <a:r>
                        <a:rPr lang="en-US" sz="1600">
                          <a:effectLst/>
                          <a:latin typeface="Goudy Old Style" panose="02020502050305020303" pitchFamily="18" charset="0"/>
                        </a:rPr>
                        <a:t> </a:t>
                      </a:r>
                    </a:p>
                    <a:p>
                      <a:pPr marL="0" marR="0" algn="l">
                        <a:lnSpc>
                          <a:spcPct val="107000"/>
                        </a:lnSpc>
                        <a:spcBef>
                          <a:spcPts val="0"/>
                        </a:spcBef>
                        <a:spcAft>
                          <a:spcPts val="0"/>
                        </a:spcAft>
                      </a:pPr>
                      <a:r>
                        <a:rPr lang="en-US" sz="1600">
                          <a:effectLst/>
                          <a:latin typeface="Goudy Old Style" panose="02020502050305020303" pitchFamily="18" charset="0"/>
                        </a:rPr>
                        <a:t>*if staff has patient contact - use direct care staff recommendations above</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a:effectLst/>
                          <a:latin typeface="Goudy Old Style" panose="02020502050305020303" pitchFamily="18" charset="0"/>
                        </a:rPr>
                        <a:t>n/a</a:t>
                      </a:r>
                      <a:endParaRPr lang="en-US" sz="160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Non-medical cloth</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Cloth mask and gloves as needed depending on task.</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tc>
                  <a:txBody>
                    <a:bodyPr/>
                    <a:lstStyle/>
                    <a:p>
                      <a:pPr marL="0" marR="0" algn="l">
                        <a:lnSpc>
                          <a:spcPct val="107000"/>
                        </a:lnSpc>
                        <a:spcBef>
                          <a:spcPts val="0"/>
                        </a:spcBef>
                        <a:spcAft>
                          <a:spcPts val="0"/>
                        </a:spcAft>
                      </a:pPr>
                      <a:r>
                        <a:rPr lang="en-US" sz="1600" dirty="0">
                          <a:effectLst/>
                          <a:latin typeface="Goudy Old Style" panose="02020502050305020303" pitchFamily="18" charset="0"/>
                        </a:rPr>
                        <a:t>n/a</a:t>
                      </a:r>
                      <a:endParaRPr lang="en-US" sz="1600" dirty="0">
                        <a:effectLst/>
                        <a:latin typeface="Goudy Old Style" panose="02020502050305020303" pitchFamily="18" charset="0"/>
                        <a:ea typeface="Calibri" panose="020F0502020204030204" pitchFamily="34" charset="0"/>
                        <a:cs typeface="Times New Roman" panose="02020603050405020304" pitchFamily="18" charset="0"/>
                      </a:endParaRPr>
                    </a:p>
                  </a:txBody>
                  <a:tcPr marL="50067" marR="50067" marT="0" marB="0"/>
                </a:tc>
                <a:extLst>
                  <a:ext uri="{0D108BD9-81ED-4DB2-BD59-A6C34878D82A}">
                    <a16:rowId xmlns:a16="http://schemas.microsoft.com/office/drawing/2014/main" val="1943000007"/>
                  </a:ext>
                </a:extLst>
              </a:tr>
            </a:tbl>
          </a:graphicData>
        </a:graphic>
      </p:graphicFrame>
    </p:spTree>
    <p:extLst>
      <p:ext uri="{BB962C8B-B14F-4D97-AF65-F5344CB8AC3E}">
        <p14:creationId xmlns:p14="http://schemas.microsoft.com/office/powerpoint/2010/main" val="71397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EF3D-EED8-43B9-B2CE-1C4505EDC963}"/>
              </a:ext>
            </a:extLst>
          </p:cNvPr>
          <p:cNvSpPr>
            <a:spLocks noGrp="1"/>
          </p:cNvSpPr>
          <p:nvPr>
            <p:ph type="title"/>
          </p:nvPr>
        </p:nvSpPr>
        <p:spPr/>
        <p:txBody>
          <a:bodyPr/>
          <a:lstStyle/>
          <a:p>
            <a:pPr algn="ctr"/>
            <a:r>
              <a:rPr lang="en-US" b="1" dirty="0">
                <a:latin typeface="Goudy Old Style" panose="02020502050305020303" pitchFamily="18" charset="0"/>
                <a:cs typeface="Gisha" panose="020B0604020202020204" pitchFamily="34" charset="-79"/>
              </a:rPr>
              <a:t>Isolation set up and considerations</a:t>
            </a:r>
          </a:p>
        </p:txBody>
      </p:sp>
    </p:spTree>
    <p:extLst>
      <p:ext uri="{BB962C8B-B14F-4D97-AF65-F5344CB8AC3E}">
        <p14:creationId xmlns:p14="http://schemas.microsoft.com/office/powerpoint/2010/main" val="374496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F250-12AC-410B-BB87-EC8177A8B855}"/>
              </a:ext>
            </a:extLst>
          </p:cNvPr>
          <p:cNvSpPr>
            <a:spLocks noGrp="1"/>
          </p:cNvSpPr>
          <p:nvPr>
            <p:ph type="title"/>
          </p:nvPr>
        </p:nvSpPr>
        <p:spPr/>
        <p:txBody>
          <a:bodyPr/>
          <a:lstStyle/>
          <a:p>
            <a:r>
              <a:rPr lang="en-US" dirty="0">
                <a:latin typeface="Goudy Old Style" panose="02020502050305020303" pitchFamily="18" charset="0"/>
              </a:rPr>
              <a:t>Isolation precautions and </a:t>
            </a:r>
            <a:r>
              <a:rPr lang="en-US" dirty="0" err="1">
                <a:latin typeface="Goudy Old Style" panose="02020502050305020303" pitchFamily="18" charset="0"/>
              </a:rPr>
              <a:t>ppe</a:t>
            </a:r>
            <a:r>
              <a:rPr lang="en-US" dirty="0">
                <a:latin typeface="Goudy Old Style" panose="02020502050305020303" pitchFamily="18" charset="0"/>
              </a:rPr>
              <a:t> use</a:t>
            </a:r>
            <a:endParaRPr lang="en-US" dirty="0"/>
          </a:p>
        </p:txBody>
      </p:sp>
      <p:sp>
        <p:nvSpPr>
          <p:cNvPr id="3" name="Content Placeholder 2">
            <a:extLst>
              <a:ext uri="{FF2B5EF4-FFF2-40B4-BE49-F238E27FC236}">
                <a16:creationId xmlns:a16="http://schemas.microsoft.com/office/drawing/2014/main" id="{AA928A17-1ED2-4385-AF94-40FD50583229}"/>
              </a:ext>
            </a:extLst>
          </p:cNvPr>
          <p:cNvSpPr>
            <a:spLocks noGrp="1"/>
          </p:cNvSpPr>
          <p:nvPr>
            <p:ph idx="1"/>
          </p:nvPr>
        </p:nvSpPr>
        <p:spPr>
          <a:xfrm>
            <a:off x="402390" y="1981200"/>
            <a:ext cx="10653003" cy="5638800"/>
          </a:xfrm>
        </p:spPr>
        <p:txBody>
          <a:bodyPr>
            <a:normAutofit fontScale="77500" lnSpcReduction="20000"/>
          </a:bodyPr>
          <a:lstStyle/>
          <a:p>
            <a:pPr marL="324000" lvl="1" indent="0">
              <a:buNone/>
            </a:pPr>
            <a:endParaRPr lang="en-US" sz="1800" dirty="0">
              <a:latin typeface="Goudy Old Style" panose="02020502050305020303" pitchFamily="18" charset="0"/>
            </a:endParaRPr>
          </a:p>
          <a:p>
            <a:pPr marL="0" indent="0">
              <a:buNone/>
            </a:pPr>
            <a:r>
              <a:rPr lang="en-US" sz="2600" b="1" u="sng" dirty="0">
                <a:latin typeface="Goudy Old Style" panose="02020502050305020303" pitchFamily="18" charset="0"/>
              </a:rPr>
              <a:t>If the patient is placed in isolation:</a:t>
            </a:r>
            <a:endParaRPr lang="en-US" sz="2600" dirty="0">
              <a:latin typeface="Goudy Old Style" panose="02020502050305020303" pitchFamily="18" charset="0"/>
            </a:endParaRPr>
          </a:p>
          <a:p>
            <a:pPr lvl="0"/>
            <a:r>
              <a:rPr lang="en-US" sz="2600" dirty="0">
                <a:latin typeface="Goudy Old Style" panose="02020502050305020303" pitchFamily="18" charset="0"/>
              </a:rPr>
              <a:t>Patient doors should be closed if possible, but can be left open if needed as long as isolation is maintained.</a:t>
            </a:r>
          </a:p>
          <a:p>
            <a:pPr lvl="0"/>
            <a:r>
              <a:rPr lang="en-US" sz="2600" dirty="0">
                <a:latin typeface="Goudy Old Style" panose="02020502050305020303" pitchFamily="18" charset="0"/>
              </a:rPr>
              <a:t>Precaution signs must be posted on the door.</a:t>
            </a:r>
          </a:p>
          <a:p>
            <a:pPr lvl="0"/>
            <a:r>
              <a:rPr lang="en-US" sz="2600" dirty="0">
                <a:latin typeface="Goudy Old Style" panose="02020502050305020303" pitchFamily="18" charset="0"/>
              </a:rPr>
              <a:t>Isolation carts with supplies and patient care items should be placed in the hall at each patient doorway.</a:t>
            </a:r>
          </a:p>
          <a:p>
            <a:pPr lvl="0"/>
            <a:r>
              <a:rPr lang="en-US" sz="2600" dirty="0">
                <a:latin typeface="Goudy Old Style" panose="02020502050305020303" pitchFamily="18" charset="0"/>
              </a:rPr>
              <a:t>If possible, staff assigned to these patients should not be assigned to patients who are not in isolation.</a:t>
            </a:r>
          </a:p>
          <a:p>
            <a:pPr lvl="0"/>
            <a:r>
              <a:rPr lang="en-US" sz="2600" dirty="0">
                <a:latin typeface="Goudy Old Style" panose="02020502050305020303" pitchFamily="18" charset="0"/>
              </a:rPr>
              <a:t>Patient care/contact should be minimized by: clustering tasks and medication administration, bringing all necessary supplies into the room to limit frequent entering and exiting.</a:t>
            </a:r>
          </a:p>
          <a:p>
            <a:pPr lvl="0"/>
            <a:endParaRPr lang="en-US" sz="2600" dirty="0">
              <a:latin typeface="Goudy Old Style" panose="02020502050305020303" pitchFamily="18" charset="0"/>
            </a:endParaRPr>
          </a:p>
          <a:p>
            <a:pPr marL="0" indent="0">
              <a:buNone/>
            </a:pPr>
            <a:r>
              <a:rPr lang="en-US" sz="2600" b="1" dirty="0">
                <a:latin typeface="Goudy Old Style" panose="02020502050305020303" pitchFamily="18" charset="0"/>
              </a:rPr>
              <a:t>	KEY POINTS TO REMEMBER:</a:t>
            </a:r>
            <a:endParaRPr lang="en-US" sz="2600" dirty="0">
              <a:latin typeface="Goudy Old Style" panose="02020502050305020303" pitchFamily="18" charset="0"/>
            </a:endParaRPr>
          </a:p>
          <a:p>
            <a:pPr lvl="1"/>
            <a:r>
              <a:rPr lang="en-US" sz="2600" dirty="0">
                <a:latin typeface="Goudy Old Style" panose="02020502050305020303" pitchFamily="18" charset="0"/>
              </a:rPr>
              <a:t>Hand hygiene must be performed before and after any patient contact.</a:t>
            </a:r>
          </a:p>
          <a:p>
            <a:pPr lvl="1"/>
            <a:r>
              <a:rPr lang="en-US" sz="2600" dirty="0">
                <a:latin typeface="Goudy Old Style" panose="02020502050305020303" pitchFamily="18" charset="0"/>
              </a:rPr>
              <a:t>Hand hygiene must be performed before and after glove or any other PPE use.</a:t>
            </a:r>
          </a:p>
          <a:p>
            <a:pPr lvl="1"/>
            <a:r>
              <a:rPr lang="en-US" sz="2600" dirty="0">
                <a:latin typeface="Goudy Old Style" panose="02020502050305020303" pitchFamily="18" charset="0"/>
              </a:rPr>
              <a:t>PPE should be donned before entering a patient room and doffed immediately upon exit.</a:t>
            </a:r>
          </a:p>
          <a:p>
            <a:pPr marL="0" lvl="0" indent="0">
              <a:buNone/>
            </a:pPr>
            <a:endParaRPr lang="en-US" dirty="0">
              <a:latin typeface="Goudy Old Style" panose="02020502050305020303" pitchFamily="18" charset="0"/>
            </a:endParaRPr>
          </a:p>
          <a:p>
            <a:pPr lvl="0"/>
            <a:endParaRPr lang="en-US" dirty="0">
              <a:latin typeface="Goudy Old Style" panose="02020502050305020303" pitchFamily="18" charset="0"/>
            </a:endParaRPr>
          </a:p>
          <a:p>
            <a:endParaRPr lang="en-US" dirty="0"/>
          </a:p>
        </p:txBody>
      </p:sp>
    </p:spTree>
    <p:extLst>
      <p:ext uri="{BB962C8B-B14F-4D97-AF65-F5344CB8AC3E}">
        <p14:creationId xmlns:p14="http://schemas.microsoft.com/office/powerpoint/2010/main" val="375746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EF91-B5F2-43D8-A37B-BA0EAA841D9E}"/>
              </a:ext>
            </a:extLst>
          </p:cNvPr>
          <p:cNvSpPr>
            <a:spLocks noGrp="1"/>
          </p:cNvSpPr>
          <p:nvPr>
            <p:ph type="title"/>
          </p:nvPr>
        </p:nvSpPr>
        <p:spPr/>
        <p:txBody>
          <a:bodyPr>
            <a:normAutofit/>
          </a:bodyPr>
          <a:lstStyle/>
          <a:p>
            <a:r>
              <a:rPr lang="en-US" dirty="0">
                <a:latin typeface="Goudy Old Style" panose="02020502050305020303" pitchFamily="18" charset="0"/>
              </a:rPr>
              <a:t>Setting up an isolation area</a:t>
            </a:r>
            <a:endParaRPr lang="en-US" dirty="0"/>
          </a:p>
        </p:txBody>
      </p:sp>
      <p:sp>
        <p:nvSpPr>
          <p:cNvPr id="3" name="Content Placeholder 2">
            <a:extLst>
              <a:ext uri="{FF2B5EF4-FFF2-40B4-BE49-F238E27FC236}">
                <a16:creationId xmlns:a16="http://schemas.microsoft.com/office/drawing/2014/main" id="{ECBD6CC7-15AE-4826-809D-CC1EA011F7AB}"/>
              </a:ext>
            </a:extLst>
          </p:cNvPr>
          <p:cNvSpPr>
            <a:spLocks noGrp="1"/>
          </p:cNvSpPr>
          <p:nvPr>
            <p:ph idx="1"/>
          </p:nvPr>
        </p:nvSpPr>
        <p:spPr/>
        <p:txBody>
          <a:bodyPr/>
          <a:lstStyle/>
          <a:p>
            <a:r>
              <a:rPr lang="en-US" sz="2400" dirty="0">
                <a:latin typeface="Goudy Old Style" panose="02020502050305020303" pitchFamily="18" charset="0"/>
              </a:rPr>
              <a:t>Isolation areas can vary depending upon facility capabilities.</a:t>
            </a:r>
          </a:p>
          <a:p>
            <a:r>
              <a:rPr lang="en-US" sz="2400" dirty="0">
                <a:latin typeface="Goudy Old Style" panose="02020502050305020303" pitchFamily="18" charset="0"/>
              </a:rPr>
              <a:t>Requirements:</a:t>
            </a:r>
          </a:p>
          <a:p>
            <a:pPr lvl="1"/>
            <a:r>
              <a:rPr lang="en-US" sz="2400" dirty="0">
                <a:latin typeface="Goudy Old Style" panose="02020502050305020303" pitchFamily="18" charset="0"/>
              </a:rPr>
              <a:t>An area outside the resident’s room where staff can </a:t>
            </a:r>
            <a:r>
              <a:rPr lang="en-US" sz="2400" dirty="0" err="1">
                <a:latin typeface="Goudy Old Style" panose="02020502050305020303" pitchFamily="18" charset="0"/>
              </a:rPr>
              <a:t>donn</a:t>
            </a:r>
            <a:r>
              <a:rPr lang="en-US" sz="2400" dirty="0">
                <a:latin typeface="Goudy Old Style" panose="02020502050305020303" pitchFamily="18" charset="0"/>
              </a:rPr>
              <a:t> and doff PPE</a:t>
            </a:r>
          </a:p>
          <a:p>
            <a:pPr lvl="1"/>
            <a:r>
              <a:rPr lang="en-US" sz="2400" dirty="0">
                <a:latin typeface="Goudy Old Style" panose="02020502050305020303" pitchFamily="18" charset="0"/>
              </a:rPr>
              <a:t>Set up an isolation cart</a:t>
            </a:r>
          </a:p>
          <a:p>
            <a:pPr lvl="1"/>
            <a:r>
              <a:rPr lang="en-US" sz="2400" dirty="0">
                <a:latin typeface="Goudy Old Style" panose="02020502050305020303" pitchFamily="18" charset="0"/>
              </a:rPr>
              <a:t>Apply accurate signage for all persons entering / exiting room</a:t>
            </a:r>
          </a:p>
          <a:p>
            <a:endParaRPr lang="en-US" dirty="0">
              <a:latin typeface="Goudy Old Style" panose="02020502050305020303" pitchFamily="18" charset="0"/>
            </a:endParaRPr>
          </a:p>
        </p:txBody>
      </p:sp>
    </p:spTree>
    <p:extLst>
      <p:ext uri="{BB962C8B-B14F-4D97-AF65-F5344CB8AC3E}">
        <p14:creationId xmlns:p14="http://schemas.microsoft.com/office/powerpoint/2010/main" val="2971938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EF91-B5F2-43D8-A37B-BA0EAA841D9E}"/>
              </a:ext>
            </a:extLst>
          </p:cNvPr>
          <p:cNvSpPr>
            <a:spLocks noGrp="1"/>
          </p:cNvSpPr>
          <p:nvPr>
            <p:ph type="title"/>
          </p:nvPr>
        </p:nvSpPr>
        <p:spPr/>
        <p:txBody>
          <a:bodyPr>
            <a:normAutofit/>
          </a:bodyPr>
          <a:lstStyle/>
          <a:p>
            <a:r>
              <a:rPr lang="en-US" dirty="0">
                <a:latin typeface="Goudy Old Style" panose="02020502050305020303" pitchFamily="18" charset="0"/>
              </a:rPr>
              <a:t>Setting up an isolation area</a:t>
            </a:r>
            <a:endParaRPr lang="en-US" dirty="0"/>
          </a:p>
        </p:txBody>
      </p:sp>
      <p:sp>
        <p:nvSpPr>
          <p:cNvPr id="3" name="Content Placeholder 2">
            <a:extLst>
              <a:ext uri="{FF2B5EF4-FFF2-40B4-BE49-F238E27FC236}">
                <a16:creationId xmlns:a16="http://schemas.microsoft.com/office/drawing/2014/main" id="{ECBD6CC7-15AE-4826-809D-CC1EA011F7AB}"/>
              </a:ext>
            </a:extLst>
          </p:cNvPr>
          <p:cNvSpPr>
            <a:spLocks noGrp="1"/>
          </p:cNvSpPr>
          <p:nvPr>
            <p:ph idx="1"/>
          </p:nvPr>
        </p:nvSpPr>
        <p:spPr/>
        <p:txBody>
          <a:bodyPr/>
          <a:lstStyle/>
          <a:p>
            <a:pPr marL="0" indent="0">
              <a:buNone/>
            </a:pPr>
            <a:r>
              <a:rPr lang="en-US" dirty="0">
                <a:latin typeface="Goudy Old Style" panose="02020502050305020303" pitchFamily="18" charset="0"/>
              </a:rPr>
              <a:t>  </a:t>
            </a:r>
          </a:p>
        </p:txBody>
      </p:sp>
      <p:sp>
        <p:nvSpPr>
          <p:cNvPr id="6" name="TextBox 5">
            <a:extLst>
              <a:ext uri="{FF2B5EF4-FFF2-40B4-BE49-F238E27FC236}">
                <a16:creationId xmlns:a16="http://schemas.microsoft.com/office/drawing/2014/main" id="{EBCF6BBC-CAAD-425A-BD22-CD12A6C7BC95}"/>
              </a:ext>
            </a:extLst>
          </p:cNvPr>
          <p:cNvSpPr txBox="1"/>
          <p:nvPr/>
        </p:nvSpPr>
        <p:spPr>
          <a:xfrm>
            <a:off x="1467100" y="2514600"/>
            <a:ext cx="8671982"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Goudy Old Style" panose="02020502050305020303" pitchFamily="18" charset="0"/>
              </a:rPr>
              <a:t>Located outside room</a:t>
            </a:r>
          </a:p>
          <a:p>
            <a:pPr marL="800100" lvl="1" indent="-342900">
              <a:buFont typeface="Arial" panose="020B0604020202020204" pitchFamily="34" charset="0"/>
              <a:buChar char="•"/>
            </a:pPr>
            <a:r>
              <a:rPr lang="en-US" sz="2400" dirty="0">
                <a:latin typeface="Goudy Old Style" panose="02020502050305020303" pitchFamily="18" charset="0"/>
              </a:rPr>
              <a:t>Can be a taped off area at patient door; or in the alternative - an entire patient care area (wing) where staff are designated to care for only those patients in that area</a:t>
            </a:r>
          </a:p>
          <a:p>
            <a:pPr marL="342900" indent="-342900">
              <a:buFont typeface="Arial" panose="020B0604020202020204" pitchFamily="34" charset="0"/>
              <a:buChar char="•"/>
            </a:pPr>
            <a:r>
              <a:rPr lang="en-US" sz="2400" dirty="0">
                <a:latin typeface="Goudy Old Style" panose="02020502050305020303" pitchFamily="18" charset="0"/>
              </a:rPr>
              <a:t>Top shelf of isolation cart should contain items for rapid response</a:t>
            </a:r>
          </a:p>
          <a:p>
            <a:pPr marL="342900" indent="-342900">
              <a:buFont typeface="Arial" panose="020B0604020202020204" pitchFamily="34" charset="0"/>
              <a:buChar char="•"/>
            </a:pPr>
            <a:r>
              <a:rPr lang="en-US" sz="2400" dirty="0">
                <a:latin typeface="Goudy Old Style" panose="02020502050305020303" pitchFamily="18" charset="0"/>
              </a:rPr>
              <a:t>Linen cart for soiled items</a:t>
            </a:r>
          </a:p>
          <a:p>
            <a:pPr marL="342900" indent="-342900">
              <a:buFont typeface="Arial" panose="020B0604020202020204" pitchFamily="34" charset="0"/>
              <a:buChar char="•"/>
            </a:pPr>
            <a:r>
              <a:rPr lang="en-US" sz="2400" dirty="0">
                <a:latin typeface="Goudy Old Style" panose="02020502050305020303" pitchFamily="18" charset="0"/>
              </a:rPr>
              <a:t>Trash can for used PPE</a:t>
            </a:r>
          </a:p>
          <a:p>
            <a:pPr marL="342900" indent="-342900">
              <a:buFont typeface="Arial" panose="020B0604020202020204" pitchFamily="34" charset="0"/>
              <a:buChar char="•"/>
            </a:pPr>
            <a:r>
              <a:rPr lang="en-US" sz="2400" dirty="0">
                <a:latin typeface="Goudy Old Style" panose="02020502050305020303" pitchFamily="18" charset="0"/>
              </a:rPr>
              <a:t>Signage for all who enter</a:t>
            </a:r>
          </a:p>
          <a:p>
            <a:endParaRPr lang="en-US" dirty="0"/>
          </a:p>
        </p:txBody>
      </p:sp>
    </p:spTree>
    <p:extLst>
      <p:ext uri="{BB962C8B-B14F-4D97-AF65-F5344CB8AC3E}">
        <p14:creationId xmlns:p14="http://schemas.microsoft.com/office/powerpoint/2010/main" val="270233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EF91-B5F2-43D8-A37B-BA0EAA841D9E}"/>
              </a:ext>
            </a:extLst>
          </p:cNvPr>
          <p:cNvSpPr>
            <a:spLocks noGrp="1"/>
          </p:cNvSpPr>
          <p:nvPr>
            <p:ph type="title"/>
          </p:nvPr>
        </p:nvSpPr>
        <p:spPr/>
        <p:txBody>
          <a:bodyPr>
            <a:normAutofit/>
          </a:bodyPr>
          <a:lstStyle/>
          <a:p>
            <a:r>
              <a:rPr lang="en-US" dirty="0">
                <a:latin typeface="Goudy Old Style" panose="02020502050305020303" pitchFamily="18" charset="0"/>
              </a:rPr>
              <a:t>Types of isolation carts (</a:t>
            </a:r>
            <a:r>
              <a:rPr lang="en-US" cap="none" dirty="0">
                <a:latin typeface="Goudy Old Style" panose="02020502050305020303" pitchFamily="18" charset="0"/>
              </a:rPr>
              <a:t>samples of what could be used)</a:t>
            </a:r>
            <a:endParaRPr lang="en-US" dirty="0"/>
          </a:p>
        </p:txBody>
      </p:sp>
      <p:pic>
        <p:nvPicPr>
          <p:cNvPr id="5" name="Content Placeholder 4">
            <a:extLst>
              <a:ext uri="{FF2B5EF4-FFF2-40B4-BE49-F238E27FC236}">
                <a16:creationId xmlns:a16="http://schemas.microsoft.com/office/drawing/2014/main" id="{E95590F2-0F06-4995-AC01-339E90A79D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789" y="2238865"/>
            <a:ext cx="3632200" cy="3632200"/>
          </a:xfrm>
        </p:spPr>
      </p:pic>
      <p:pic>
        <p:nvPicPr>
          <p:cNvPr id="7" name="Picture 6">
            <a:extLst>
              <a:ext uri="{FF2B5EF4-FFF2-40B4-BE49-F238E27FC236}">
                <a16:creationId xmlns:a16="http://schemas.microsoft.com/office/drawing/2014/main" id="{D59E63AA-26FA-4823-9C6B-4B6D0B14D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847" y="3691783"/>
            <a:ext cx="1638300" cy="2790825"/>
          </a:xfrm>
          <a:prstGeom prst="rect">
            <a:avLst/>
          </a:prstGeom>
        </p:spPr>
      </p:pic>
      <p:pic>
        <p:nvPicPr>
          <p:cNvPr id="9" name="Picture 8">
            <a:extLst>
              <a:ext uri="{FF2B5EF4-FFF2-40B4-BE49-F238E27FC236}">
                <a16:creationId xmlns:a16="http://schemas.microsoft.com/office/drawing/2014/main" id="{E426DE48-E859-4D3C-8975-498E522AF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7717" y="2428875"/>
            <a:ext cx="2000250" cy="2000250"/>
          </a:xfrm>
          <a:prstGeom prst="rect">
            <a:avLst/>
          </a:prstGeom>
        </p:spPr>
      </p:pic>
      <p:pic>
        <p:nvPicPr>
          <p:cNvPr id="11" name="Picture 10">
            <a:extLst>
              <a:ext uri="{FF2B5EF4-FFF2-40B4-BE49-F238E27FC236}">
                <a16:creationId xmlns:a16="http://schemas.microsoft.com/office/drawing/2014/main" id="{4862757F-AB64-407E-AF8A-0B51FB9CD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1988833"/>
            <a:ext cx="3402277" cy="3402277"/>
          </a:xfrm>
          <a:prstGeom prst="rect">
            <a:avLst/>
          </a:prstGeom>
        </p:spPr>
      </p:pic>
    </p:spTree>
    <p:extLst>
      <p:ext uri="{BB962C8B-B14F-4D97-AF65-F5344CB8AC3E}">
        <p14:creationId xmlns:p14="http://schemas.microsoft.com/office/powerpoint/2010/main" val="185939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EF91-B5F2-43D8-A37B-BA0EAA841D9E}"/>
              </a:ext>
            </a:extLst>
          </p:cNvPr>
          <p:cNvSpPr>
            <a:spLocks noGrp="1"/>
          </p:cNvSpPr>
          <p:nvPr>
            <p:ph type="title"/>
          </p:nvPr>
        </p:nvSpPr>
        <p:spPr/>
        <p:txBody>
          <a:bodyPr>
            <a:normAutofit/>
          </a:bodyPr>
          <a:lstStyle/>
          <a:p>
            <a:r>
              <a:rPr lang="en-US" dirty="0">
                <a:latin typeface="Goudy Old Style" panose="02020502050305020303" pitchFamily="18" charset="0"/>
              </a:rPr>
              <a:t>Setting up an isolation cart</a:t>
            </a:r>
            <a:endParaRPr lang="en-US" dirty="0"/>
          </a:p>
        </p:txBody>
      </p:sp>
      <p:sp>
        <p:nvSpPr>
          <p:cNvPr id="3" name="Content Placeholder 2">
            <a:extLst>
              <a:ext uri="{FF2B5EF4-FFF2-40B4-BE49-F238E27FC236}">
                <a16:creationId xmlns:a16="http://schemas.microsoft.com/office/drawing/2014/main" id="{ECBD6CC7-15AE-4826-809D-CC1EA011F7AB}"/>
              </a:ext>
            </a:extLst>
          </p:cNvPr>
          <p:cNvSpPr>
            <a:spLocks noGrp="1"/>
          </p:cNvSpPr>
          <p:nvPr>
            <p:ph idx="1"/>
          </p:nvPr>
        </p:nvSpPr>
        <p:spPr>
          <a:xfrm>
            <a:off x="774923" y="2228004"/>
            <a:ext cx="10653003" cy="4511463"/>
          </a:xfrm>
        </p:spPr>
        <p:txBody>
          <a:bodyPr>
            <a:normAutofit lnSpcReduction="10000"/>
          </a:bodyPr>
          <a:lstStyle/>
          <a:p>
            <a:r>
              <a:rPr lang="en-US" sz="2400" dirty="0">
                <a:latin typeface="Goudy Old Style" panose="02020502050305020303" pitchFamily="18" charset="0"/>
              </a:rPr>
              <a:t>The isolation cart (ideally) should be located directly outside the individual’s room, with a trash can and linen cart near doorway.</a:t>
            </a:r>
          </a:p>
          <a:p>
            <a:r>
              <a:rPr lang="en-US" sz="2400" dirty="0">
                <a:latin typeface="Goudy Old Style" panose="02020502050305020303" pitchFamily="18" charset="0"/>
              </a:rPr>
              <a:t>Each drawer/shelf should have standardized items.  For example if using a cart with drawers:</a:t>
            </a:r>
          </a:p>
          <a:p>
            <a:pPr lvl="1"/>
            <a:r>
              <a:rPr lang="en-US" sz="2400" dirty="0">
                <a:latin typeface="Goudy Old Style" panose="02020502050305020303" pitchFamily="18" charset="0"/>
              </a:rPr>
              <a:t>On top: gloves, hand sanitizer, other facility specific items</a:t>
            </a:r>
          </a:p>
          <a:p>
            <a:pPr lvl="1"/>
            <a:r>
              <a:rPr lang="en-US" sz="2400" dirty="0">
                <a:latin typeface="Goudy Old Style" panose="02020502050305020303" pitchFamily="18" charset="0"/>
              </a:rPr>
              <a:t>Top drawer – masks, patient care supplies</a:t>
            </a:r>
          </a:p>
          <a:p>
            <a:pPr lvl="1"/>
            <a:r>
              <a:rPr lang="en-US" sz="2400" dirty="0">
                <a:latin typeface="Goudy Old Style" panose="02020502050305020303" pitchFamily="18" charset="0"/>
              </a:rPr>
              <a:t>Second drawer – gowns, care packets</a:t>
            </a:r>
          </a:p>
          <a:p>
            <a:r>
              <a:rPr lang="en-US" sz="2400" dirty="0">
                <a:latin typeface="Goudy Old Style" panose="02020502050305020303" pitchFamily="18" charset="0"/>
              </a:rPr>
              <a:t>If using a cart with just shelves:</a:t>
            </a:r>
          </a:p>
          <a:p>
            <a:pPr lvl="1"/>
            <a:r>
              <a:rPr lang="en-US" sz="2400" dirty="0">
                <a:latin typeface="Goudy Old Style" panose="02020502050305020303" pitchFamily="18" charset="0"/>
              </a:rPr>
              <a:t>Top shelf – gloves, hand sanitizer</a:t>
            </a:r>
          </a:p>
          <a:p>
            <a:pPr lvl="1"/>
            <a:r>
              <a:rPr lang="en-US" sz="2400" dirty="0">
                <a:latin typeface="Goudy Old Style" panose="02020502050305020303" pitchFamily="18" charset="0"/>
              </a:rPr>
              <a:t>Bottom shelf – gowns, care packets.  </a:t>
            </a:r>
          </a:p>
        </p:txBody>
      </p:sp>
    </p:spTree>
    <p:extLst>
      <p:ext uri="{BB962C8B-B14F-4D97-AF65-F5344CB8AC3E}">
        <p14:creationId xmlns:p14="http://schemas.microsoft.com/office/powerpoint/2010/main" val="308037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EF91-B5F2-43D8-A37B-BA0EAA841D9E}"/>
              </a:ext>
            </a:extLst>
          </p:cNvPr>
          <p:cNvSpPr>
            <a:spLocks noGrp="1"/>
          </p:cNvSpPr>
          <p:nvPr>
            <p:ph type="title"/>
          </p:nvPr>
        </p:nvSpPr>
        <p:spPr/>
        <p:txBody>
          <a:bodyPr>
            <a:normAutofit/>
          </a:bodyPr>
          <a:lstStyle/>
          <a:p>
            <a:r>
              <a:rPr lang="en-US" dirty="0">
                <a:latin typeface="Goudy Old Style" panose="02020502050305020303" pitchFamily="18" charset="0"/>
              </a:rPr>
              <a:t>Sample set up of an isolation cart – </a:t>
            </a:r>
            <a:r>
              <a:rPr lang="en-US" cap="none" dirty="0">
                <a:latin typeface="Goudy Old Style" panose="02020502050305020303" pitchFamily="18" charset="0"/>
              </a:rPr>
              <a:t>contents/supplies</a:t>
            </a:r>
            <a:endParaRPr lang="en-US" dirty="0"/>
          </a:p>
        </p:txBody>
      </p:sp>
      <p:sp>
        <p:nvSpPr>
          <p:cNvPr id="3" name="Content Placeholder 2">
            <a:extLst>
              <a:ext uri="{FF2B5EF4-FFF2-40B4-BE49-F238E27FC236}">
                <a16:creationId xmlns:a16="http://schemas.microsoft.com/office/drawing/2014/main" id="{ECBD6CC7-15AE-4826-809D-CC1EA011F7AB}"/>
              </a:ext>
            </a:extLst>
          </p:cNvPr>
          <p:cNvSpPr>
            <a:spLocks noGrp="1"/>
          </p:cNvSpPr>
          <p:nvPr>
            <p:ph idx="1"/>
          </p:nvPr>
        </p:nvSpPr>
        <p:spPr/>
        <p:txBody>
          <a:bodyPr/>
          <a:lstStyle/>
          <a:p>
            <a:pPr marL="0" indent="0">
              <a:buNone/>
            </a:pPr>
            <a:r>
              <a:rPr lang="en-US" dirty="0">
                <a:latin typeface="Goudy Old Style" panose="02020502050305020303" pitchFamily="18" charset="0"/>
              </a:rPr>
              <a:t>  </a:t>
            </a:r>
          </a:p>
        </p:txBody>
      </p:sp>
      <p:pic>
        <p:nvPicPr>
          <p:cNvPr id="5" name="Picture 4">
            <a:extLst>
              <a:ext uri="{FF2B5EF4-FFF2-40B4-BE49-F238E27FC236}">
                <a16:creationId xmlns:a16="http://schemas.microsoft.com/office/drawing/2014/main" id="{A502AC43-4B97-4C59-B24A-684125AF6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6241" y="2228004"/>
            <a:ext cx="3403598" cy="2963882"/>
          </a:xfrm>
          <a:prstGeom prst="rect">
            <a:avLst/>
          </a:prstGeom>
        </p:spPr>
      </p:pic>
      <p:pic>
        <p:nvPicPr>
          <p:cNvPr id="7" name="Picture 6">
            <a:extLst>
              <a:ext uri="{FF2B5EF4-FFF2-40B4-BE49-F238E27FC236}">
                <a16:creationId xmlns:a16="http://schemas.microsoft.com/office/drawing/2014/main" id="{54C3E024-52E0-4D53-A889-1C5C672D9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49768" y="2463800"/>
            <a:ext cx="2573865" cy="1930399"/>
          </a:xfrm>
          <a:prstGeom prst="rect">
            <a:avLst/>
          </a:prstGeom>
        </p:spPr>
      </p:pic>
      <p:pic>
        <p:nvPicPr>
          <p:cNvPr id="11" name="Picture 10">
            <a:extLst>
              <a:ext uri="{FF2B5EF4-FFF2-40B4-BE49-F238E27FC236}">
                <a16:creationId xmlns:a16="http://schemas.microsoft.com/office/drawing/2014/main" id="{FEDF8596-F120-4DA4-805F-A07C4D943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504768" y="3243072"/>
            <a:ext cx="3403600" cy="2552700"/>
          </a:xfrm>
          <a:prstGeom prst="rect">
            <a:avLst/>
          </a:prstGeom>
        </p:spPr>
      </p:pic>
    </p:spTree>
    <p:extLst>
      <p:ext uri="{BB962C8B-B14F-4D97-AF65-F5344CB8AC3E}">
        <p14:creationId xmlns:p14="http://schemas.microsoft.com/office/powerpoint/2010/main" val="186378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F250-12AC-410B-BB87-EC8177A8B855}"/>
              </a:ext>
            </a:extLst>
          </p:cNvPr>
          <p:cNvSpPr>
            <a:spLocks noGrp="1"/>
          </p:cNvSpPr>
          <p:nvPr>
            <p:ph type="title"/>
          </p:nvPr>
        </p:nvSpPr>
        <p:spPr/>
        <p:txBody>
          <a:bodyPr/>
          <a:lstStyle/>
          <a:p>
            <a:r>
              <a:rPr lang="en-US" dirty="0">
                <a:latin typeface="Goudy Old Style" panose="02020502050305020303" pitchFamily="18" charset="0"/>
              </a:rPr>
              <a:t>Isolation precautions and </a:t>
            </a:r>
            <a:r>
              <a:rPr lang="en-US" dirty="0" err="1">
                <a:latin typeface="Goudy Old Style" panose="02020502050305020303" pitchFamily="18" charset="0"/>
              </a:rPr>
              <a:t>ppe</a:t>
            </a:r>
            <a:r>
              <a:rPr lang="en-US" dirty="0">
                <a:latin typeface="Goudy Old Style" panose="02020502050305020303" pitchFamily="18" charset="0"/>
              </a:rPr>
              <a:t> use demonstration</a:t>
            </a:r>
            <a:endParaRPr lang="en-US" dirty="0"/>
          </a:p>
        </p:txBody>
      </p:sp>
      <p:sp>
        <p:nvSpPr>
          <p:cNvPr id="3" name="Content Placeholder 2">
            <a:extLst>
              <a:ext uri="{FF2B5EF4-FFF2-40B4-BE49-F238E27FC236}">
                <a16:creationId xmlns:a16="http://schemas.microsoft.com/office/drawing/2014/main" id="{AA928A17-1ED2-4385-AF94-40FD50583229}"/>
              </a:ext>
            </a:extLst>
          </p:cNvPr>
          <p:cNvSpPr>
            <a:spLocks noGrp="1"/>
          </p:cNvSpPr>
          <p:nvPr>
            <p:ph idx="1"/>
          </p:nvPr>
        </p:nvSpPr>
        <p:spPr/>
        <p:txBody>
          <a:bodyPr/>
          <a:lstStyle/>
          <a:p>
            <a:pPr marL="0" indent="0">
              <a:buNone/>
            </a:pPr>
            <a:r>
              <a:rPr lang="en-US" sz="2400" dirty="0">
                <a:latin typeface="Goudy Old Style" panose="02020502050305020303" pitchFamily="18" charset="0"/>
              </a:rPr>
              <a:t>The following video demonstrates appropriate isolation precautions and PPE donning and doffing.</a:t>
            </a:r>
          </a:p>
          <a:p>
            <a:pPr lvl="1"/>
            <a:r>
              <a:rPr lang="en-US" sz="2400" b="1" dirty="0">
                <a:latin typeface="Goudy Old Style" panose="02020502050305020303" pitchFamily="18" charset="0"/>
              </a:rPr>
              <a:t>IMPORTANT NOTE</a:t>
            </a:r>
            <a:r>
              <a:rPr lang="en-US" sz="2400" dirty="0">
                <a:latin typeface="Goudy Old Style" panose="02020502050305020303" pitchFamily="18" charset="0"/>
              </a:rPr>
              <a:t> – the activity demonstrated in this video</a:t>
            </a:r>
            <a:r>
              <a:rPr lang="en-US" sz="2400" u="sng" dirty="0">
                <a:latin typeface="Goudy Old Style" panose="02020502050305020303" pitchFamily="18" charset="0"/>
              </a:rPr>
              <a:t> is the same procedure for all activity for any patient in isolation</a:t>
            </a:r>
            <a:r>
              <a:rPr lang="en-US" sz="2400" dirty="0">
                <a:latin typeface="Goudy Old Style" panose="02020502050305020303" pitchFamily="18" charset="0"/>
              </a:rPr>
              <a:t> - regardless of whether or not a medical or N95 mask is used.</a:t>
            </a:r>
          </a:p>
          <a:p>
            <a:pPr marL="324000" lvl="1" indent="0">
              <a:buNone/>
            </a:pPr>
            <a:endParaRPr lang="en-US" dirty="0"/>
          </a:p>
          <a:p>
            <a:pPr marL="324000" lvl="1" indent="0" algn="ctr">
              <a:buNone/>
            </a:pPr>
            <a:r>
              <a:rPr lang="en-US" sz="2800" u="sng" dirty="0">
                <a:hlinkClick r:id="rId2"/>
              </a:rPr>
              <a:t>https://youtu.be/syh5UnC6G2k</a:t>
            </a:r>
            <a:endParaRPr lang="en-US" sz="2800" u="sng" dirty="0"/>
          </a:p>
          <a:p>
            <a:pPr marL="324000" lvl="1" indent="0">
              <a:buNone/>
            </a:pPr>
            <a:endParaRPr lang="en-US" sz="2800" u="sng" dirty="0"/>
          </a:p>
          <a:p>
            <a:pPr marL="324000" lvl="1" indent="0">
              <a:buNone/>
            </a:pPr>
            <a:endParaRPr lang="en-US" dirty="0"/>
          </a:p>
        </p:txBody>
      </p:sp>
    </p:spTree>
    <p:extLst>
      <p:ext uri="{BB962C8B-B14F-4D97-AF65-F5344CB8AC3E}">
        <p14:creationId xmlns:p14="http://schemas.microsoft.com/office/powerpoint/2010/main" val="378148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B39579-B137-4E44-91FE-A5D9F0FD50CE}"/>
              </a:ext>
            </a:extLst>
          </p:cNvPr>
          <p:cNvSpPr/>
          <p:nvPr/>
        </p:nvSpPr>
        <p:spPr>
          <a:xfrm>
            <a:off x="583859" y="2476153"/>
            <a:ext cx="5247982" cy="2216376"/>
          </a:xfrm>
          <a:prstGeom prst="rect">
            <a:avLst/>
          </a:prstGeom>
        </p:spPr>
        <p:txBody>
          <a:bodyPr wrap="square">
            <a:spAutoFit/>
          </a:bodyPr>
          <a:lstStyle/>
          <a:p>
            <a:pPr algn="ctr"/>
            <a:r>
              <a:rPr lang="en-US" sz="4000" b="1" dirty="0">
                <a:solidFill>
                  <a:srgbClr val="990033"/>
                </a:solidFill>
                <a:latin typeface="Goudy Old Style" panose="02020502050305020303" pitchFamily="18" charset="0"/>
                <a:ea typeface="Calibri" panose="020F0502020204030204" pitchFamily="34" charset="0"/>
              </a:rPr>
              <a:t>Current Testing Option: Nasopharyngeal Swab</a:t>
            </a:r>
            <a:br>
              <a:rPr lang="en-US" sz="4000" b="1" dirty="0">
                <a:solidFill>
                  <a:srgbClr val="990033"/>
                </a:solidFill>
                <a:latin typeface="Goudy Old Style" panose="02020502050305020303" pitchFamily="18" charset="0"/>
                <a:ea typeface="Calibri" panose="020F0502020204030204" pitchFamily="34" charset="0"/>
              </a:rPr>
            </a:br>
            <a:r>
              <a:rPr lang="en-US" sz="4000" b="1" dirty="0">
                <a:solidFill>
                  <a:srgbClr val="990033"/>
                </a:solidFill>
                <a:latin typeface="Goudy Old Style" panose="02020502050305020303" pitchFamily="18" charset="0"/>
                <a:ea typeface="Calibri" panose="020F0502020204030204" pitchFamily="34" charset="0"/>
              </a:rPr>
              <a:t>Obtaining a Specimen</a:t>
            </a:r>
            <a:endParaRPr lang="en-US" sz="4000" dirty="0">
              <a:latin typeface="Goudy Old Style" panose="02020502050305020303" pitchFamily="18" charset="0"/>
            </a:endParaRPr>
          </a:p>
          <a:p>
            <a:pPr algn="ctr">
              <a:lnSpc>
                <a:spcPct val="107000"/>
              </a:lnSpc>
              <a:spcAft>
                <a:spcPts val="800"/>
              </a:spcAft>
            </a:pPr>
            <a:r>
              <a:rPr lang="en-US" u="sng" dirty="0">
                <a:hlinkClick r:id="rId3"/>
              </a:rPr>
              <a:t>https://youtu.be/DVJNWefmHjE</a:t>
            </a:r>
            <a:r>
              <a:rPr lang="en-US" dirty="0"/>
              <a:t> </a:t>
            </a:r>
          </a:p>
        </p:txBody>
      </p:sp>
      <p:sp>
        <p:nvSpPr>
          <p:cNvPr id="3" name="Title 2">
            <a:extLst>
              <a:ext uri="{FF2B5EF4-FFF2-40B4-BE49-F238E27FC236}">
                <a16:creationId xmlns:a16="http://schemas.microsoft.com/office/drawing/2014/main" id="{8E9BA821-357E-41DF-93F9-762EFE86213E}"/>
              </a:ext>
            </a:extLst>
          </p:cNvPr>
          <p:cNvSpPr>
            <a:spLocks noGrp="1"/>
          </p:cNvSpPr>
          <p:nvPr>
            <p:ph type="title"/>
          </p:nvPr>
        </p:nvSpPr>
        <p:spPr>
          <a:xfrm>
            <a:off x="775137" y="5401753"/>
            <a:ext cx="6275903" cy="689514"/>
          </a:xfrm>
        </p:spPr>
        <p:txBody>
          <a:bodyPr>
            <a:noAutofit/>
          </a:bodyPr>
          <a:lstStyle/>
          <a:p>
            <a:r>
              <a:rPr lang="en-US" sz="4500" dirty="0">
                <a:solidFill>
                  <a:schemeClr val="bg1"/>
                </a:solidFill>
                <a:latin typeface="Goudy Old Style" panose="02020502050305020303" pitchFamily="18" charset="0"/>
              </a:rPr>
              <a:t>SAMPLE COLLECTION</a:t>
            </a:r>
          </a:p>
        </p:txBody>
      </p:sp>
      <p:sp>
        <p:nvSpPr>
          <p:cNvPr id="5" name="Text Placeholder 4">
            <a:extLst>
              <a:ext uri="{FF2B5EF4-FFF2-40B4-BE49-F238E27FC236}">
                <a16:creationId xmlns:a16="http://schemas.microsoft.com/office/drawing/2014/main" id="{5C562335-462A-468C-A17F-1DD6638786E2}"/>
              </a:ext>
            </a:extLst>
          </p:cNvPr>
          <p:cNvSpPr>
            <a:spLocks noGrp="1"/>
          </p:cNvSpPr>
          <p:nvPr>
            <p:ph type="body" sz="half" idx="2"/>
          </p:nvPr>
        </p:nvSpPr>
        <p:spPr>
          <a:xfrm>
            <a:off x="7045618" y="5433502"/>
            <a:ext cx="4450763" cy="689515"/>
          </a:xfrm>
        </p:spPr>
        <p:txBody>
          <a:bodyPr>
            <a:normAutofit fontScale="85000" lnSpcReduction="20000"/>
          </a:bodyPr>
          <a:lstStyle/>
          <a:p>
            <a:r>
              <a:rPr lang="en-US" sz="5300" i="1" dirty="0">
                <a:latin typeface="Goudy Old Style" panose="02020502050305020303" pitchFamily="18" charset="0"/>
              </a:rPr>
              <a:t>Must Watch Videos</a:t>
            </a:r>
            <a:endParaRPr lang="en-US" dirty="0"/>
          </a:p>
        </p:txBody>
      </p:sp>
      <p:sp>
        <p:nvSpPr>
          <p:cNvPr id="4" name="TextBox 3">
            <a:extLst>
              <a:ext uri="{FF2B5EF4-FFF2-40B4-BE49-F238E27FC236}">
                <a16:creationId xmlns:a16="http://schemas.microsoft.com/office/drawing/2014/main" id="{3C535530-C01E-43DA-9DE7-9E05271BE9E1}"/>
              </a:ext>
            </a:extLst>
          </p:cNvPr>
          <p:cNvSpPr txBox="1"/>
          <p:nvPr/>
        </p:nvSpPr>
        <p:spPr>
          <a:xfrm>
            <a:off x="6278880" y="860713"/>
            <a:ext cx="5486400" cy="2448234"/>
          </a:xfrm>
          <a:prstGeom prst="rect">
            <a:avLst/>
          </a:prstGeom>
          <a:noFill/>
        </p:spPr>
        <p:txBody>
          <a:bodyPr wrap="square" rtlCol="0">
            <a:spAutoFit/>
          </a:bodyPr>
          <a:lstStyle/>
          <a:p>
            <a:pPr>
              <a:lnSpc>
                <a:spcPct val="107000"/>
              </a:lnSpc>
              <a:spcAft>
                <a:spcPts val="800"/>
              </a:spcAft>
            </a:pPr>
            <a:r>
              <a:rPr lang="en-US" sz="4000" b="1" dirty="0">
                <a:solidFill>
                  <a:srgbClr val="990033"/>
                </a:solidFill>
                <a:latin typeface="Goudy Old Style" panose="02020502050305020303" pitchFamily="18" charset="0"/>
              </a:rPr>
              <a:t>Rapid Point of Care Test: How to Collect a Specimen  </a:t>
            </a:r>
          </a:p>
          <a:p>
            <a:pPr>
              <a:lnSpc>
                <a:spcPct val="107000"/>
              </a:lnSpc>
              <a:spcAft>
                <a:spcPts val="800"/>
              </a:spcAft>
            </a:pPr>
            <a:r>
              <a:rPr lang="en-US" u="sng" dirty="0">
                <a:solidFill>
                  <a:schemeClr val="bg1">
                    <a:lumMod val="50000"/>
                  </a:schemeClr>
                </a:solidFill>
                <a:hlinkClick r:id="rId4">
                  <a:extLst>
                    <a:ext uri="{A12FA001-AC4F-418D-AE19-62706E023703}">
                      <ahyp:hlinkClr xmlns:ahyp="http://schemas.microsoft.com/office/drawing/2018/hyperlinkcolor" val="tx"/>
                    </a:ext>
                  </a:extLst>
                </a:hlinkClick>
              </a:rPr>
              <a:t>https://www.youtube.com/watch?v=s9W5LHy4sW8</a:t>
            </a:r>
            <a:r>
              <a:rPr lang="en-US" u="sng" dirty="0">
                <a:solidFill>
                  <a:schemeClr val="bg1">
                    <a:lumMod val="50000"/>
                  </a:schemeClr>
                </a:solidFill>
              </a:rPr>
              <a:t> </a:t>
            </a:r>
          </a:p>
        </p:txBody>
      </p:sp>
      <p:pic>
        <p:nvPicPr>
          <p:cNvPr id="7" name="Picture 6">
            <a:extLst>
              <a:ext uri="{FF2B5EF4-FFF2-40B4-BE49-F238E27FC236}">
                <a16:creationId xmlns:a16="http://schemas.microsoft.com/office/drawing/2014/main" id="{A60E8ADD-1A6C-4878-8D46-DF434F277A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5988" y="807774"/>
            <a:ext cx="1790700" cy="1724025"/>
          </a:xfrm>
          <a:prstGeom prst="rect">
            <a:avLst/>
          </a:prstGeom>
          <a:effectLst>
            <a:softEdge rad="50800"/>
          </a:effectLst>
        </p:spPr>
      </p:pic>
    </p:spTree>
    <p:extLst>
      <p:ext uri="{BB962C8B-B14F-4D97-AF65-F5344CB8AC3E}">
        <p14:creationId xmlns:p14="http://schemas.microsoft.com/office/powerpoint/2010/main" val="125610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6F0025-0853-4A0C-B5A2-456100E6D6DD}"/>
              </a:ext>
            </a:extLst>
          </p:cNvPr>
          <p:cNvSpPr/>
          <p:nvPr/>
        </p:nvSpPr>
        <p:spPr>
          <a:xfrm>
            <a:off x="2701159" y="698624"/>
            <a:ext cx="6096000" cy="774507"/>
          </a:xfrm>
          <a:prstGeom prst="rect">
            <a:avLst/>
          </a:prstGeom>
        </p:spPr>
        <p:txBody>
          <a:bodyPr>
            <a:spAutoFit/>
          </a:bodyPr>
          <a:lstStyle/>
          <a:p>
            <a:pPr marL="742950" marR="0" lvl="1" indent="-285750" algn="ctr">
              <a:lnSpc>
                <a:spcPct val="107000"/>
              </a:lnSpc>
              <a:spcBef>
                <a:spcPts val="0"/>
              </a:spcBef>
              <a:spcAft>
                <a:spcPts val="800"/>
              </a:spcAft>
              <a:buFont typeface="Courier New" panose="02070309020205020404" pitchFamily="49" charset="0"/>
              <a:buChar char="o"/>
            </a:pP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R="0" lvl="1" algn="ct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10A4784-17C9-46A4-A009-E154E4E1863C}"/>
              </a:ext>
            </a:extLst>
          </p:cNvPr>
          <p:cNvSpPr/>
          <p:nvPr/>
        </p:nvSpPr>
        <p:spPr>
          <a:xfrm>
            <a:off x="883920" y="1770804"/>
            <a:ext cx="10424160" cy="2277547"/>
          </a:xfrm>
          <a:prstGeom prst="rect">
            <a:avLst/>
          </a:prstGeom>
        </p:spPr>
        <p:txBody>
          <a:bodyPr wrap="square">
            <a:spAutoFit/>
          </a:bodyPr>
          <a:lstStyle/>
          <a:p>
            <a:pPr lvl="0"/>
            <a:endParaRPr lang="en-US" sz="2200" u="sng" dirty="0">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Notify potential visitors to defer resident visitation until further notice</a:t>
            </a:r>
          </a:p>
          <a:p>
            <a:pPr lvl="0"/>
            <a:endParaRPr lang="en-US" sz="2000" dirty="0">
              <a:latin typeface="Goudy Old Style" panose="02020502050305020303" pitchFamily="18" charset="0"/>
            </a:endParaRPr>
          </a:p>
          <a:p>
            <a:pPr marL="342900" lvl="0" indent="-342900">
              <a:buFont typeface="Wingdings" panose="05000000000000000000" pitchFamily="2" charset="2"/>
              <a:buChar char="Ø"/>
            </a:pPr>
            <a:r>
              <a:rPr lang="en-US" sz="2000" b="1" u="sng" dirty="0">
                <a:solidFill>
                  <a:srgbClr val="990033"/>
                </a:solidFill>
                <a:latin typeface="Goudy Old Style" panose="02020502050305020303" pitchFamily="18" charset="0"/>
              </a:rPr>
              <a:t>Restrict visitation</a:t>
            </a:r>
            <a:r>
              <a:rPr lang="en-US" sz="2000" b="1" dirty="0">
                <a:solidFill>
                  <a:srgbClr val="990033"/>
                </a:solidFill>
                <a:latin typeface="Goudy Old Style" panose="02020502050305020303" pitchFamily="18" charset="0"/>
              </a:rPr>
              <a:t> </a:t>
            </a:r>
            <a:r>
              <a:rPr lang="en-US" sz="2000" dirty="0">
                <a:solidFill>
                  <a:srgbClr val="990033"/>
                </a:solidFill>
                <a:latin typeface="Goudy Old Style" panose="02020502050305020303" pitchFamily="18" charset="0"/>
              </a:rPr>
              <a:t>of all visitors and non-essential personnel</a:t>
            </a:r>
            <a:r>
              <a:rPr lang="en-US" sz="2000" b="1" dirty="0">
                <a:solidFill>
                  <a:srgbClr val="990033"/>
                </a:solidFill>
                <a:latin typeface="Goudy Old Style" panose="02020502050305020303" pitchFamily="18" charset="0"/>
              </a:rPr>
              <a:t>.</a:t>
            </a:r>
          </a:p>
          <a:p>
            <a:pPr marL="800100" lvl="1" indent="-342900">
              <a:buFont typeface="Courier New" panose="02070309020205020404" pitchFamily="49" charset="0"/>
              <a:buChar char="o"/>
            </a:pPr>
            <a:r>
              <a:rPr lang="en-US" sz="2000" b="1" u="sng" dirty="0">
                <a:solidFill>
                  <a:srgbClr val="990033"/>
                </a:solidFill>
                <a:latin typeface="Goudy Old Style" panose="02020502050305020303" pitchFamily="18" charset="0"/>
              </a:rPr>
              <a:t>Perform active screening on all persons for fever or respiratory symptoms</a:t>
            </a:r>
          </a:p>
          <a:p>
            <a:pPr marL="1257300" lvl="2" indent="-342900">
              <a:buFont typeface="Arial" panose="020B0604020202020204" pitchFamily="34" charset="0"/>
              <a:buChar char="•"/>
            </a:pPr>
            <a:r>
              <a:rPr lang="en-US" sz="2000" dirty="0">
                <a:latin typeface="Goudy Old Style" panose="02020502050305020303" pitchFamily="18" charset="0"/>
              </a:rPr>
              <a:t>Any persons with symptoms of a respiratory infection (fever, cough, shortness of breath, or sore throat) are not permitted at any time.</a:t>
            </a:r>
          </a:p>
        </p:txBody>
      </p:sp>
      <p:sp>
        <p:nvSpPr>
          <p:cNvPr id="3" name="Title 2">
            <a:extLst>
              <a:ext uri="{FF2B5EF4-FFF2-40B4-BE49-F238E27FC236}">
                <a16:creationId xmlns:a16="http://schemas.microsoft.com/office/drawing/2014/main" id="{72FC5B76-67C6-4597-B8BC-5A0B00D14C23}"/>
              </a:ext>
            </a:extLst>
          </p:cNvPr>
          <p:cNvSpPr>
            <a:spLocks noGrp="1"/>
          </p:cNvSpPr>
          <p:nvPr>
            <p:ph type="title"/>
          </p:nvPr>
        </p:nvSpPr>
        <p:spPr/>
        <p:txBody>
          <a:bodyPr>
            <a:normAutofit fontScale="90000"/>
          </a:bodyPr>
          <a:lstStyle/>
          <a:p>
            <a:r>
              <a:rPr lang="en-US" sz="2700" dirty="0">
                <a:latin typeface="Goudy Old Style" panose="02020502050305020303" pitchFamily="18" charset="0"/>
              </a:rPr>
              <a:t>General guidance - updated                            </a:t>
            </a:r>
            <a:r>
              <a:rPr lang="en-US" sz="4500" dirty="0">
                <a:latin typeface="Goudy Old Style" panose="02020502050305020303" pitchFamily="18" charset="0"/>
              </a:rPr>
              <a:t>VISITATION</a:t>
            </a:r>
          </a:p>
        </p:txBody>
      </p:sp>
      <p:sp>
        <p:nvSpPr>
          <p:cNvPr id="9" name="TextBox 8">
            <a:extLst>
              <a:ext uri="{FF2B5EF4-FFF2-40B4-BE49-F238E27FC236}">
                <a16:creationId xmlns:a16="http://schemas.microsoft.com/office/drawing/2014/main" id="{DDF36E35-42BA-41EE-A18B-BE48DB3BDC6D}"/>
              </a:ext>
            </a:extLst>
          </p:cNvPr>
          <p:cNvSpPr txBox="1"/>
          <p:nvPr/>
        </p:nvSpPr>
        <p:spPr>
          <a:xfrm>
            <a:off x="883920" y="4539309"/>
            <a:ext cx="8342376" cy="2246769"/>
          </a:xfrm>
          <a:prstGeom prst="rect">
            <a:avLst/>
          </a:prstGeom>
          <a:noFill/>
        </p:spPr>
        <p:txBody>
          <a:bodyPr wrap="square" rtlCol="0">
            <a:spAutoFit/>
          </a:bodyPr>
          <a:lstStyle/>
          <a:p>
            <a:pPr marL="800100" lvl="1" indent="-342900">
              <a:buFont typeface="Courier New" panose="02070309020205020404" pitchFamily="49" charset="0"/>
              <a:buChar char="o"/>
            </a:pPr>
            <a:r>
              <a:rPr lang="en-US" sz="2000" dirty="0">
                <a:latin typeface="Goudy Old Style" panose="02020502050305020303" pitchFamily="18" charset="0"/>
              </a:rPr>
              <a:t>Limit facility access to those performing essential services or functions (such as contractors, delivery personnel etc.).</a:t>
            </a:r>
          </a:p>
          <a:p>
            <a:pPr marL="800100" lvl="1" indent="-342900">
              <a:buFont typeface="Courier New" panose="02070309020205020404" pitchFamily="49" charset="0"/>
              <a:buChar char="o"/>
            </a:pPr>
            <a:r>
              <a:rPr lang="en-US" sz="2000" dirty="0">
                <a:latin typeface="Goudy Old Style" panose="02020502050305020303" pitchFamily="18" charset="0"/>
              </a:rPr>
              <a:t>Require personnel to frequently perform hand hygiene and use PPE such as facemasks based on facility risk assessment and whether or not there is direct contact with patient care areas</a:t>
            </a:r>
          </a:p>
          <a:p>
            <a:pPr marL="800100" lvl="1" indent="-342900">
              <a:buFont typeface="Courier New" panose="02070309020205020404" pitchFamily="49" charset="0"/>
              <a:buChar char="o"/>
            </a:pPr>
            <a:r>
              <a:rPr lang="en-US" sz="2000" dirty="0">
                <a:latin typeface="Goudy Old Style" panose="02020502050305020303" pitchFamily="18" charset="0"/>
              </a:rPr>
              <a:t>Essential personnel are not to be in any area other than those required for the services they are providing in the facility</a:t>
            </a:r>
          </a:p>
        </p:txBody>
      </p:sp>
    </p:spTree>
    <p:extLst>
      <p:ext uri="{BB962C8B-B14F-4D97-AF65-F5344CB8AC3E}">
        <p14:creationId xmlns:p14="http://schemas.microsoft.com/office/powerpoint/2010/main" val="426232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111E9F-8B86-42AF-B8D9-68C88CCEF0D7}"/>
              </a:ext>
            </a:extLst>
          </p:cNvPr>
          <p:cNvSpPr/>
          <p:nvPr/>
        </p:nvSpPr>
        <p:spPr>
          <a:xfrm>
            <a:off x="322049" y="5244397"/>
            <a:ext cx="9719418" cy="1384995"/>
          </a:xfrm>
          <a:prstGeom prst="rect">
            <a:avLst/>
          </a:prstGeom>
          <a:solidFill>
            <a:schemeClr val="tx2">
              <a:lumMod val="40000"/>
              <a:lumOff val="60000"/>
            </a:schemeClr>
          </a:solidFill>
          <a:ln w="38100">
            <a:solidFill>
              <a:srgbClr val="990033"/>
            </a:solidFill>
          </a:ln>
        </p:spPr>
        <p:txBody>
          <a:bodyPr wrap="square">
            <a:spAutoFit/>
          </a:bodyPr>
          <a:lstStyle/>
          <a:p>
            <a:pPr algn="ctr"/>
            <a:r>
              <a:rPr lang="en-US" sz="2800" b="1" dirty="0">
                <a:latin typeface="Goudy Old Style" panose="02020502050305020303" pitchFamily="18" charset="0"/>
                <a:ea typeface="Calibri" panose="020F0502020204030204" pitchFamily="34" charset="0"/>
              </a:rPr>
              <a:t>When specimens are obtained, call the Office of Epidemiology</a:t>
            </a:r>
            <a:br>
              <a:rPr lang="en-US" sz="2800" b="1" dirty="0">
                <a:latin typeface="Goudy Old Style" panose="02020502050305020303" pitchFamily="18" charset="0"/>
                <a:ea typeface="Calibri" panose="020F0502020204030204" pitchFamily="34" charset="0"/>
              </a:rPr>
            </a:br>
            <a:r>
              <a:rPr lang="en-US" sz="2800" b="1" dirty="0">
                <a:latin typeface="Goudy Old Style" panose="02020502050305020303" pitchFamily="18" charset="0"/>
                <a:ea typeface="Calibri" panose="020F0502020204030204" pitchFamily="34" charset="0"/>
              </a:rPr>
              <a:t>(302) 744-4990 for guidance.  Some specimens from a long term care facility may to be tested at the Division of Public Health Lab.</a:t>
            </a:r>
            <a:endParaRPr lang="en-US" sz="2800" b="1" dirty="0">
              <a:latin typeface="Goudy Old Style" panose="02020502050305020303" pitchFamily="18" charset="0"/>
            </a:endParaRPr>
          </a:p>
        </p:txBody>
      </p:sp>
      <p:sp>
        <p:nvSpPr>
          <p:cNvPr id="5" name="Title 4">
            <a:extLst>
              <a:ext uri="{FF2B5EF4-FFF2-40B4-BE49-F238E27FC236}">
                <a16:creationId xmlns:a16="http://schemas.microsoft.com/office/drawing/2014/main" id="{24489C0C-52A1-4F16-9AAB-1626733E7299}"/>
              </a:ext>
            </a:extLst>
          </p:cNvPr>
          <p:cNvSpPr>
            <a:spLocks noGrp="1"/>
          </p:cNvSpPr>
          <p:nvPr>
            <p:ph type="title"/>
          </p:nvPr>
        </p:nvSpPr>
        <p:spPr/>
        <p:txBody>
          <a:bodyPr>
            <a:normAutofit/>
          </a:bodyPr>
          <a:lstStyle/>
          <a:p>
            <a:r>
              <a:rPr lang="en-US" sz="3200" dirty="0">
                <a:latin typeface="Goudy Old Style" panose="02020502050305020303" pitchFamily="18" charset="0"/>
              </a:rPr>
              <a:t>Rapid Point of care test interpretation </a:t>
            </a:r>
          </a:p>
        </p:txBody>
      </p:sp>
      <p:sp>
        <p:nvSpPr>
          <p:cNvPr id="7" name="Content Placeholder 6">
            <a:extLst>
              <a:ext uri="{FF2B5EF4-FFF2-40B4-BE49-F238E27FC236}">
                <a16:creationId xmlns:a16="http://schemas.microsoft.com/office/drawing/2014/main" id="{E9D285E5-B95D-4FFD-8BE6-1BE66AFB0B8F}"/>
              </a:ext>
            </a:extLst>
          </p:cNvPr>
          <p:cNvSpPr>
            <a:spLocks noGrp="1"/>
          </p:cNvSpPr>
          <p:nvPr>
            <p:ph idx="1"/>
          </p:nvPr>
        </p:nvSpPr>
        <p:spPr>
          <a:xfrm>
            <a:off x="836843" y="2015067"/>
            <a:ext cx="10653003" cy="3229330"/>
          </a:xfrm>
        </p:spPr>
        <p:txBody>
          <a:bodyPr>
            <a:normAutofit fontScale="92500" lnSpcReduction="10000"/>
          </a:bodyPr>
          <a:lstStyle/>
          <a:p>
            <a:r>
              <a:rPr lang="en-US" sz="2400" dirty="0">
                <a:solidFill>
                  <a:srgbClr val="000000"/>
                </a:solidFill>
                <a:latin typeface="Goudy Old Style" panose="02020502050305020303" pitchFamily="18" charset="0"/>
                <a:ea typeface="Calibri" panose="020F0502020204030204" pitchFamily="34" charset="0"/>
              </a:rPr>
              <a:t>Negative result: to be interpreted in the correct clinical scenario by the ordering provider.</a:t>
            </a:r>
          </a:p>
          <a:p>
            <a:endParaRPr lang="en-US" sz="2400" dirty="0">
              <a:solidFill>
                <a:srgbClr val="000000"/>
              </a:solidFill>
              <a:latin typeface="Goudy Old Style" panose="02020502050305020303" pitchFamily="18" charset="0"/>
              <a:ea typeface="Calibri" panose="020F0502020204030204" pitchFamily="34" charset="0"/>
            </a:endParaRPr>
          </a:p>
          <a:p>
            <a:r>
              <a:rPr lang="en-US" sz="2400" dirty="0">
                <a:solidFill>
                  <a:srgbClr val="000000"/>
                </a:solidFill>
                <a:latin typeface="Goudy Old Style" panose="02020502050305020303" pitchFamily="18" charset="0"/>
                <a:ea typeface="Calibri" panose="020F0502020204030204" pitchFamily="34" charset="0"/>
              </a:rPr>
              <a:t>A negative result</a:t>
            </a:r>
            <a:r>
              <a:rPr lang="en-US" sz="2400" b="1" dirty="0">
                <a:solidFill>
                  <a:srgbClr val="000000"/>
                </a:solidFill>
                <a:latin typeface="Goudy Old Style" panose="02020502050305020303" pitchFamily="18" charset="0"/>
                <a:ea typeface="Calibri" panose="020F0502020204030204" pitchFamily="34" charset="0"/>
              </a:rPr>
              <a:t> does not rule out infection with COVID-19</a:t>
            </a:r>
            <a:endParaRPr lang="en-US" sz="2400" dirty="0">
              <a:latin typeface="Goudy Old Style" panose="02020502050305020303" pitchFamily="18" charset="0"/>
              <a:ea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Goudy Old Style" panose="02020502050305020303" pitchFamily="18" charset="0"/>
                <a:ea typeface="Calibri" panose="020F0502020204030204" pitchFamily="34" charset="0"/>
              </a:rPr>
              <a:t>IgM result (regardless of symptoms or presence of IgG): Acute infection with COVID-19</a:t>
            </a:r>
          </a:p>
          <a:p>
            <a:pPr marL="342900" indent="-342900">
              <a:buFont typeface="Arial" panose="020B0604020202020204" pitchFamily="34" charset="0"/>
              <a:buChar char="•"/>
            </a:pPr>
            <a:r>
              <a:rPr lang="en-US" sz="2400" dirty="0">
                <a:solidFill>
                  <a:srgbClr val="000000"/>
                </a:solidFill>
                <a:latin typeface="Goudy Old Style" panose="02020502050305020303" pitchFamily="18" charset="0"/>
                <a:ea typeface="Calibri" panose="020F0502020204030204" pitchFamily="34" charset="0"/>
              </a:rPr>
              <a:t>IgG result (in the presence of IgM OR symptoms): Acute infection with COVID-19</a:t>
            </a:r>
            <a:endParaRPr lang="en-US" sz="2400" dirty="0">
              <a:latin typeface="Goudy Old Style" panose="02020502050305020303" pitchFamily="18" charset="0"/>
              <a:ea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Goudy Old Style" panose="02020502050305020303" pitchFamily="18" charset="0"/>
                <a:ea typeface="Calibri" panose="020F0502020204030204" pitchFamily="34" charset="0"/>
              </a:rPr>
              <a:t>IgG result (in the ABSENCE of IgM OR symptoms): presence of an immune response to COVID-19</a:t>
            </a:r>
            <a:endParaRPr lang="en-US" sz="2400" dirty="0">
              <a:latin typeface="Goudy Old Style" panose="02020502050305020303"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327531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D83E2-F551-427A-9FA6-53EE9C91089B}"/>
              </a:ext>
            </a:extLst>
          </p:cNvPr>
          <p:cNvSpPr/>
          <p:nvPr/>
        </p:nvSpPr>
        <p:spPr>
          <a:xfrm>
            <a:off x="741680" y="2009028"/>
            <a:ext cx="11061700" cy="1207895"/>
          </a:xfrm>
          <a:prstGeom prst="rect">
            <a:avLst/>
          </a:prstGeom>
        </p:spPr>
        <p:txBody>
          <a:bodyPr wrap="square">
            <a:spAutoFit/>
          </a:bodyPr>
          <a:lstStyle/>
          <a:p>
            <a:pPr marR="0" lvl="0">
              <a:lnSpc>
                <a:spcPct val="107000"/>
              </a:lnSpc>
              <a:spcBef>
                <a:spcPts val="0"/>
              </a:spcBef>
              <a:spcAft>
                <a:spcPts val="800"/>
              </a:spcAft>
            </a:pPr>
            <a:endParaRPr lang="en-US" sz="2000" b="1" dirty="0">
              <a:solidFill>
                <a:srgbClr val="FF0000"/>
              </a:solidFill>
              <a:latin typeface="Goudy Old Style" panose="02020502050305020303" pitchFamily="18" charset="0"/>
              <a:ea typeface="Calibri" panose="020F0502020204030204" pitchFamily="34" charset="0"/>
              <a:cs typeface="Calibri" panose="020F0502020204030204" pitchFamily="34" charset="0"/>
            </a:endParaRPr>
          </a:p>
          <a:p>
            <a:pPr>
              <a:lnSpc>
                <a:spcPct val="107000"/>
              </a:lnSpc>
              <a:spcAft>
                <a:spcPts val="800"/>
              </a:spcAft>
            </a:pPr>
            <a:r>
              <a:rPr lang="en-US" sz="2000" b="1" dirty="0">
                <a:solidFill>
                  <a:srgbClr val="FF0000"/>
                </a:solidFill>
                <a:latin typeface="Goudy Old Style" panose="02020502050305020303" pitchFamily="18" charset="0"/>
                <a:ea typeface="Calibri" panose="020F0502020204030204" pitchFamily="34" charset="0"/>
                <a:cs typeface="Calibri" panose="020F0502020204030204" pitchFamily="34" charset="0"/>
              </a:rPr>
              <a:t> </a:t>
            </a:r>
          </a:p>
          <a:p>
            <a:pPr marR="0" lvl="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ACF3007-87C1-447C-BDB9-BB03C00FD3A5}"/>
              </a:ext>
            </a:extLst>
          </p:cNvPr>
          <p:cNvSpPr>
            <a:spLocks noGrp="1"/>
          </p:cNvSpPr>
          <p:nvPr>
            <p:ph type="title"/>
          </p:nvPr>
        </p:nvSpPr>
        <p:spPr>
          <a:xfrm>
            <a:off x="647791" y="670559"/>
            <a:ext cx="10924449" cy="1572911"/>
          </a:xfrm>
        </p:spPr>
        <p:txBody>
          <a:bodyPr>
            <a:normAutofit fontScale="90000"/>
          </a:bodyPr>
          <a:lstStyle/>
          <a:p>
            <a:pPr algn="ctr"/>
            <a:r>
              <a:rPr lang="en-US" sz="4500" b="1" dirty="0">
                <a:latin typeface="Goudy Old Style" panose="02020502050305020303" pitchFamily="18" charset="0"/>
              </a:rPr>
              <a:t>Transfer from Post Acute Care Facility to Hospital</a:t>
            </a:r>
            <a:br>
              <a:rPr lang="en-US" b="1" dirty="0">
                <a:solidFill>
                  <a:srgbClr val="C00000"/>
                </a:solidFill>
                <a:latin typeface="Goudy Old Style" panose="02020502050305020303" pitchFamily="18" charset="0"/>
              </a:rPr>
            </a:br>
            <a:endParaRPr lang="en-US" dirty="0"/>
          </a:p>
        </p:txBody>
      </p:sp>
      <p:sp>
        <p:nvSpPr>
          <p:cNvPr id="4" name="Content Placeholder 3">
            <a:extLst>
              <a:ext uri="{FF2B5EF4-FFF2-40B4-BE49-F238E27FC236}">
                <a16:creationId xmlns:a16="http://schemas.microsoft.com/office/drawing/2014/main" id="{EE82945B-0A40-4EEF-888B-3FEC893FFE93}"/>
              </a:ext>
            </a:extLst>
          </p:cNvPr>
          <p:cNvSpPr>
            <a:spLocks noGrp="1"/>
          </p:cNvSpPr>
          <p:nvPr>
            <p:ph sz="half" idx="1"/>
          </p:nvPr>
        </p:nvSpPr>
        <p:spPr>
          <a:xfrm>
            <a:off x="614547" y="2009028"/>
            <a:ext cx="10957693" cy="794729"/>
          </a:xfrm>
          <a:ln w="63500">
            <a:solidFill>
              <a:schemeClr val="bg1">
                <a:lumMod val="65000"/>
              </a:schemeClr>
            </a:solidFill>
          </a:ln>
        </p:spPr>
        <p:txBody>
          <a:bodyPr>
            <a:normAutofit fontScale="70000" lnSpcReduction="20000"/>
          </a:bodyPr>
          <a:lstStyle/>
          <a:p>
            <a:pPr marL="0" marR="0" lvl="0" indent="0" algn="ctr">
              <a:lnSpc>
                <a:spcPct val="107000"/>
              </a:lnSpc>
              <a:spcBef>
                <a:spcPts val="0"/>
              </a:spcBef>
              <a:spcAft>
                <a:spcPts val="800"/>
              </a:spcAft>
              <a:buNone/>
            </a:pPr>
            <a:r>
              <a:rPr lang="en-US" sz="2700" b="1" dirty="0">
                <a:solidFill>
                  <a:srgbClr val="990033"/>
                </a:solidFill>
                <a:latin typeface="Goudy Old Style" panose="02020502050305020303" pitchFamily="18" charset="0"/>
                <a:ea typeface="Calibri" panose="020F0502020204030204" pitchFamily="34" charset="0"/>
                <a:cs typeface="Calibri" panose="020F0502020204030204" pitchFamily="34" charset="0"/>
              </a:rPr>
              <a:t>Facilities should not be sending residents to the Emergency Departments solely for COVID-19 testing.</a:t>
            </a:r>
          </a:p>
          <a:p>
            <a:pPr marL="0" indent="0" algn="ctr">
              <a:lnSpc>
                <a:spcPct val="107000"/>
              </a:lnSpc>
              <a:spcAft>
                <a:spcPts val="800"/>
              </a:spcAft>
              <a:buNone/>
            </a:pPr>
            <a:r>
              <a:rPr lang="en-US" sz="2700" b="1" dirty="0">
                <a:solidFill>
                  <a:srgbClr val="990033"/>
                </a:solidFill>
                <a:latin typeface="Goudy Old Style" panose="02020502050305020303" pitchFamily="18" charset="0"/>
                <a:ea typeface="Calibri" panose="020F0502020204030204" pitchFamily="34" charset="0"/>
                <a:cs typeface="Calibri" panose="020F0502020204030204" pitchFamily="34" charset="0"/>
              </a:rPr>
              <a:t>Emergency transfers should be limited to those residents that are in distress or in need of emergent care.</a:t>
            </a:r>
            <a:endParaRPr lang="en-US" dirty="0"/>
          </a:p>
        </p:txBody>
      </p:sp>
      <p:sp>
        <p:nvSpPr>
          <p:cNvPr id="5" name="Content Placeholder 4">
            <a:extLst>
              <a:ext uri="{FF2B5EF4-FFF2-40B4-BE49-F238E27FC236}">
                <a16:creationId xmlns:a16="http://schemas.microsoft.com/office/drawing/2014/main" id="{C94EC50F-46EB-40FA-B223-A249D8FAF967}"/>
              </a:ext>
            </a:extLst>
          </p:cNvPr>
          <p:cNvSpPr>
            <a:spLocks noGrp="1"/>
          </p:cNvSpPr>
          <p:nvPr>
            <p:ph sz="half" idx="2"/>
          </p:nvPr>
        </p:nvSpPr>
        <p:spPr>
          <a:xfrm>
            <a:off x="914400" y="2803757"/>
            <a:ext cx="10657840" cy="4054243"/>
          </a:xfrm>
        </p:spPr>
        <p:txBody>
          <a:bodyPr>
            <a:normAutofit fontScale="70000" lnSpcReduction="20000"/>
          </a:bodyPr>
          <a:lstStyle/>
          <a:p>
            <a:pPr marL="0" indent="0">
              <a:buNone/>
            </a:pPr>
            <a:r>
              <a:rPr lang="en-US" sz="2900" b="1" dirty="0">
                <a:solidFill>
                  <a:srgbClr val="990033"/>
                </a:solidFill>
                <a:latin typeface="Goudy Old Style" panose="02020502050305020303" pitchFamily="18" charset="0"/>
              </a:rPr>
              <a:t>Transfer of Residents with Suspected/Confirmed Infection</a:t>
            </a:r>
            <a:endParaRPr lang="en-US" sz="2900" dirty="0">
              <a:solidFill>
                <a:srgbClr val="990033"/>
              </a:solidFill>
              <a:latin typeface="Goudy Old Style" panose="02020502050305020303" pitchFamily="18" charset="0"/>
            </a:endParaRPr>
          </a:p>
          <a:p>
            <a:pPr marL="342900" indent="-342900">
              <a:buFont typeface="Wingdings" panose="05000000000000000000" pitchFamily="2" charset="2"/>
              <a:buChar char="Ø"/>
            </a:pPr>
            <a:r>
              <a:rPr lang="en-US" sz="2900" dirty="0">
                <a:latin typeface="Goudy Old Style" panose="02020502050305020303" pitchFamily="18" charset="0"/>
              </a:rPr>
              <a:t>Remember, every time you transfer a resident, transfer trauma occurs.</a:t>
            </a:r>
          </a:p>
          <a:p>
            <a:pPr marL="342900" indent="-342900">
              <a:buFont typeface="Wingdings" panose="05000000000000000000" pitchFamily="2" charset="2"/>
              <a:buChar char="Ø"/>
            </a:pPr>
            <a:r>
              <a:rPr lang="en-US" sz="2900" dirty="0">
                <a:latin typeface="Goudy Old Style" panose="02020502050305020303" pitchFamily="18" charset="0"/>
              </a:rPr>
              <a:t>Residents infected with COVID-19 may vary in severity from lack of symptoms to mild or severe symptoms or fatality.</a:t>
            </a:r>
          </a:p>
          <a:p>
            <a:pPr marL="800100" lvl="1" indent="-342900">
              <a:buFont typeface="Courier New" panose="02070309020205020404" pitchFamily="49" charset="0"/>
              <a:buChar char="o"/>
            </a:pPr>
            <a:r>
              <a:rPr lang="en-US" sz="2900" i="1" dirty="0">
                <a:latin typeface="Goudy Old Style" panose="02020502050305020303" pitchFamily="18" charset="0"/>
              </a:rPr>
              <a:t>Mild symptoms </a:t>
            </a:r>
            <a:r>
              <a:rPr lang="en-US" sz="2900" dirty="0">
                <a:latin typeface="Goudy Old Style" panose="02020502050305020303" pitchFamily="18" charset="0"/>
              </a:rPr>
              <a:t>do not require transfer to a hospital as long as the facility can follow the infection prevention and control practices recommended by CDC.</a:t>
            </a:r>
          </a:p>
          <a:p>
            <a:pPr marL="800100" lvl="1" indent="-342900">
              <a:buFont typeface="Courier New" panose="02070309020205020404" pitchFamily="49" charset="0"/>
              <a:buChar char="o"/>
            </a:pPr>
            <a:r>
              <a:rPr lang="en-US" sz="2900" dirty="0">
                <a:latin typeface="Goudy Old Style" panose="02020502050305020303" pitchFamily="18" charset="0"/>
              </a:rPr>
              <a:t>More severe symptoms may require transfer to a hospital for a higher level of care.</a:t>
            </a:r>
          </a:p>
          <a:p>
            <a:pPr marL="342900" lvl="0" indent="-342900">
              <a:buFont typeface="Wingdings" panose="05000000000000000000" pitchFamily="2" charset="2"/>
              <a:buChar char="Ø"/>
            </a:pPr>
            <a:r>
              <a:rPr lang="en-US" sz="2900" dirty="0">
                <a:latin typeface="Goudy Old Style" panose="02020502050305020303" pitchFamily="18" charset="0"/>
              </a:rPr>
              <a:t>Prior to transfer, emergency medical services and the receiving facility should be alerted to the resident’s diagnosis, and precautions to be taken including placing a non-medical facemask on the resident during transfer.</a:t>
            </a:r>
          </a:p>
          <a:p>
            <a:pPr marL="342900" lvl="0" indent="-342900">
              <a:buFont typeface="Wingdings" panose="05000000000000000000" pitchFamily="2" charset="2"/>
              <a:buChar char="Ø"/>
            </a:pPr>
            <a:r>
              <a:rPr lang="en-US" sz="2900" dirty="0">
                <a:latin typeface="Goudy Old Style" panose="02020502050305020303" pitchFamily="18" charset="0"/>
                <a:ea typeface="Calibri" panose="020F0502020204030204" pitchFamily="34" charset="0"/>
                <a:cs typeface="Calibri" panose="020F0502020204030204" pitchFamily="34" charset="0"/>
              </a:rPr>
              <a:t>In addition, the resident’s DNR status must be considered.</a:t>
            </a:r>
          </a:p>
          <a:p>
            <a:endParaRPr lang="en-US" dirty="0"/>
          </a:p>
        </p:txBody>
      </p:sp>
    </p:spTree>
    <p:extLst>
      <p:ext uri="{BB962C8B-B14F-4D97-AF65-F5344CB8AC3E}">
        <p14:creationId xmlns:p14="http://schemas.microsoft.com/office/powerpoint/2010/main" val="302285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D6270-A2FA-4E96-B98E-A7F7EF10827D}"/>
              </a:ext>
            </a:extLst>
          </p:cNvPr>
          <p:cNvSpPr/>
          <p:nvPr/>
        </p:nvSpPr>
        <p:spPr>
          <a:xfrm>
            <a:off x="683485" y="2051474"/>
            <a:ext cx="10837955" cy="707886"/>
          </a:xfrm>
          <a:prstGeom prst="rect">
            <a:avLst/>
          </a:prstGeom>
          <a:ln w="53975">
            <a:solidFill>
              <a:schemeClr val="bg1">
                <a:lumMod val="65000"/>
              </a:schemeClr>
            </a:solidFill>
          </a:ln>
        </p:spPr>
        <p:txBody>
          <a:bodyPr wrap="square">
            <a:spAutoFit/>
          </a:bodyPr>
          <a:lstStyle/>
          <a:p>
            <a:pPr lvl="1" algn="ctr"/>
            <a:r>
              <a:rPr lang="en-US" sz="2000" b="1" dirty="0">
                <a:solidFill>
                  <a:srgbClr val="990033"/>
                </a:solidFill>
                <a:latin typeface="Times New Roman" panose="02020603050405020304" pitchFamily="18" charset="0"/>
                <a:ea typeface="Calibri" panose="020F0502020204030204" pitchFamily="34" charset="0"/>
              </a:rPr>
              <a:t>NOTE: This guidance is to be used for non-emergency transfer indications only.</a:t>
            </a:r>
            <a:br>
              <a:rPr lang="en-US" sz="2000" b="1" dirty="0">
                <a:solidFill>
                  <a:srgbClr val="990033"/>
                </a:solidFill>
                <a:latin typeface="Times New Roman" panose="02020603050405020304" pitchFamily="18" charset="0"/>
                <a:ea typeface="Calibri" panose="020F0502020204030204" pitchFamily="34" charset="0"/>
              </a:rPr>
            </a:br>
            <a:r>
              <a:rPr lang="en-US" sz="2000" b="1" dirty="0">
                <a:solidFill>
                  <a:srgbClr val="990033"/>
                </a:solidFill>
                <a:latin typeface="Times New Roman" panose="02020603050405020304" pitchFamily="18" charset="0"/>
                <a:ea typeface="Calibri" panose="020F0502020204030204" pitchFamily="34" charset="0"/>
              </a:rPr>
              <a:t> Emergency transfers should be undertaken per existing facility protocols.</a:t>
            </a:r>
            <a:r>
              <a:rPr lang="en-US" sz="2000" dirty="0">
                <a:solidFill>
                  <a:srgbClr val="000000"/>
                </a:solidFill>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CD58867D-5EC4-461F-8749-995373A5E9B4}"/>
              </a:ext>
            </a:extLst>
          </p:cNvPr>
          <p:cNvSpPr>
            <a:spLocks noGrp="1"/>
          </p:cNvSpPr>
          <p:nvPr>
            <p:ph type="title"/>
          </p:nvPr>
        </p:nvSpPr>
        <p:spPr>
          <a:xfrm>
            <a:off x="774923" y="687475"/>
            <a:ext cx="10653003" cy="1555995"/>
          </a:xfrm>
        </p:spPr>
        <p:txBody>
          <a:bodyPr>
            <a:normAutofit fontScale="90000"/>
          </a:bodyPr>
          <a:lstStyle/>
          <a:p>
            <a:pPr algn="ctr"/>
            <a:r>
              <a:rPr lang="en-US" sz="4500" b="1" dirty="0">
                <a:latin typeface="Goudy Old Style" panose="02020502050305020303" pitchFamily="18" charset="0"/>
              </a:rPr>
              <a:t>Transfer from Post Acute Care Facility to Hospital</a:t>
            </a:r>
            <a:br>
              <a:rPr lang="en-US" b="1" dirty="0">
                <a:solidFill>
                  <a:srgbClr val="C00000"/>
                </a:solidFill>
                <a:latin typeface="Goudy Old Style" panose="02020502050305020303" pitchFamily="18" charset="0"/>
              </a:rPr>
            </a:br>
            <a:endParaRPr lang="en-US" dirty="0"/>
          </a:p>
        </p:txBody>
      </p:sp>
      <p:sp>
        <p:nvSpPr>
          <p:cNvPr id="4" name="Content Placeholder 3">
            <a:extLst>
              <a:ext uri="{FF2B5EF4-FFF2-40B4-BE49-F238E27FC236}">
                <a16:creationId xmlns:a16="http://schemas.microsoft.com/office/drawing/2014/main" id="{BBAF4E3E-CFDE-4DEE-A602-736244DC94AC}"/>
              </a:ext>
            </a:extLst>
          </p:cNvPr>
          <p:cNvSpPr>
            <a:spLocks noGrp="1"/>
          </p:cNvSpPr>
          <p:nvPr>
            <p:ph sz="half" idx="1"/>
          </p:nvPr>
        </p:nvSpPr>
        <p:spPr>
          <a:xfrm>
            <a:off x="683485" y="3098799"/>
            <a:ext cx="3502435" cy="3413761"/>
          </a:xfrm>
        </p:spPr>
        <p:txBody>
          <a:bodyPr>
            <a:noAutofit/>
          </a:bodyPr>
          <a:lstStyle/>
          <a:p>
            <a:pPr>
              <a:buFont typeface="Wingdings" panose="05000000000000000000" pitchFamily="2" charset="2"/>
              <a:buChar char="Ø"/>
            </a:pPr>
            <a:r>
              <a:rPr lang="en-US" dirty="0">
                <a:solidFill>
                  <a:srgbClr val="000000"/>
                </a:solidFill>
                <a:latin typeface="Goudy Old Style" panose="02020502050305020303" pitchFamily="18" charset="0"/>
                <a:ea typeface="Calibri" panose="020F0502020204030204" pitchFamily="34" charset="0"/>
              </a:rPr>
              <a:t>DPH is working with DHCFA, </a:t>
            </a:r>
            <a:r>
              <a:rPr lang="en-US" dirty="0" err="1">
                <a:solidFill>
                  <a:srgbClr val="000000"/>
                </a:solidFill>
                <a:latin typeface="Goudy Old Style" panose="02020502050305020303" pitchFamily="18" charset="0"/>
                <a:ea typeface="Calibri" panose="020F0502020204030204" pitchFamily="34" charset="0"/>
              </a:rPr>
              <a:t>eBrightHealth</a:t>
            </a:r>
            <a:r>
              <a:rPr lang="en-US" dirty="0">
                <a:solidFill>
                  <a:srgbClr val="000000"/>
                </a:solidFill>
                <a:latin typeface="Goudy Old Style" panose="02020502050305020303" pitchFamily="18" charset="0"/>
                <a:ea typeface="Calibri" panose="020F0502020204030204" pitchFamily="34" charset="0"/>
              </a:rPr>
              <a:t> ACO, and facility medical directors to develop standardized indications for non-emergency hospital transfer. </a:t>
            </a:r>
          </a:p>
          <a:p>
            <a:pPr marL="342900" indent="-342900">
              <a:buFont typeface="Wingdings" panose="05000000000000000000" pitchFamily="2" charset="2"/>
              <a:buChar char="Ø"/>
            </a:pPr>
            <a:r>
              <a:rPr lang="en-US" dirty="0">
                <a:solidFill>
                  <a:srgbClr val="000000"/>
                </a:solidFill>
                <a:latin typeface="Goudy Old Style" panose="02020502050305020303" pitchFamily="18" charset="0"/>
                <a:ea typeface="Calibri" panose="020F0502020204030204" pitchFamily="34" charset="0"/>
              </a:rPr>
              <a:t>This guidance is designed to support facilities in their efforts to limit strain on the hospital infrastructure and provide best care for residents within their facility.</a:t>
            </a:r>
            <a:endParaRPr lang="en-US" dirty="0">
              <a:latin typeface="Goudy Old Style" panose="02020502050305020303" pitchFamily="18" charset="0"/>
            </a:endParaRPr>
          </a:p>
        </p:txBody>
      </p:sp>
      <p:sp>
        <p:nvSpPr>
          <p:cNvPr id="5" name="Content Placeholder 4">
            <a:extLst>
              <a:ext uri="{FF2B5EF4-FFF2-40B4-BE49-F238E27FC236}">
                <a16:creationId xmlns:a16="http://schemas.microsoft.com/office/drawing/2014/main" id="{66C958D8-13E7-4B3A-9DED-B7EC50140A4E}"/>
              </a:ext>
            </a:extLst>
          </p:cNvPr>
          <p:cNvSpPr>
            <a:spLocks noGrp="1"/>
          </p:cNvSpPr>
          <p:nvPr>
            <p:ph sz="half" idx="2"/>
          </p:nvPr>
        </p:nvSpPr>
        <p:spPr>
          <a:xfrm>
            <a:off x="4003040" y="2759360"/>
            <a:ext cx="7518400" cy="4098640"/>
          </a:xfrm>
        </p:spPr>
        <p:txBody>
          <a:bodyPr>
            <a:normAutofit fontScale="70000" lnSpcReduction="20000"/>
          </a:bodyPr>
          <a:lstStyle/>
          <a:p>
            <a:pPr marL="0" indent="0">
              <a:buNone/>
            </a:pPr>
            <a:r>
              <a:rPr lang="en-US" sz="2000" dirty="0">
                <a:solidFill>
                  <a:srgbClr val="000000"/>
                </a:solidFill>
                <a:latin typeface="Times New Roman" panose="02020603050405020304" pitchFamily="18" charset="0"/>
                <a:ea typeface="Calibri" panose="020F0502020204030204" pitchFamily="34" charset="0"/>
              </a:rPr>
              <a:t>	</a:t>
            </a:r>
            <a:r>
              <a:rPr lang="en-US" sz="2600" dirty="0">
                <a:solidFill>
                  <a:srgbClr val="000000"/>
                </a:solidFill>
                <a:latin typeface="Goudy Old Style" panose="02020502050305020303" pitchFamily="18" charset="0"/>
                <a:ea typeface="Calibri" panose="020F0502020204030204" pitchFamily="34" charset="0"/>
              </a:rPr>
              <a:t>Indications for possible hospital transfer of PUI/COVID 19 </a:t>
            </a:r>
            <a:endParaRPr lang="en-US" sz="2600" dirty="0">
              <a:latin typeface="Goudy Old Style" panose="02020502050305020303" pitchFamily="18" charset="0"/>
              <a:ea typeface="Calibri" panose="020F0502020204030204" pitchFamily="34" charset="0"/>
            </a:endParaRPr>
          </a:p>
          <a:p>
            <a:pPr marL="800100" lvl="1" indent="-342900">
              <a:buFont typeface="Courier New" panose="02070309020205020404" pitchFamily="49" charset="0"/>
              <a:buChar char="o"/>
            </a:pPr>
            <a:r>
              <a:rPr lang="en-US" sz="2600" dirty="0">
                <a:solidFill>
                  <a:srgbClr val="000000"/>
                </a:solidFill>
                <a:latin typeface="Goudy Old Style" panose="02020502050305020303" pitchFamily="18" charset="0"/>
                <a:ea typeface="Calibri" panose="020F0502020204030204" pitchFamily="34" charset="0"/>
              </a:rPr>
              <a:t>Due consideration should be given for alternative diagnoses and interventions undertaken as appropriate. </a:t>
            </a:r>
            <a:endParaRPr lang="en-US" sz="2600" dirty="0">
              <a:latin typeface="Goudy Old Style" panose="02020502050305020303" pitchFamily="18" charset="0"/>
              <a:ea typeface="Calibri" panose="020F0502020204030204" pitchFamily="34" charset="0"/>
            </a:endParaRPr>
          </a:p>
          <a:p>
            <a:pPr marL="800100" lvl="1" indent="-342900">
              <a:buFont typeface="Courier New" panose="02070309020205020404" pitchFamily="49" charset="0"/>
              <a:buChar char="o"/>
            </a:pPr>
            <a:r>
              <a:rPr lang="en-US" sz="2600" dirty="0">
                <a:solidFill>
                  <a:srgbClr val="000000"/>
                </a:solidFill>
                <a:latin typeface="Goudy Old Style" panose="02020502050305020303" pitchFamily="18" charset="0"/>
                <a:ea typeface="Calibri" panose="020F0502020204030204" pitchFamily="34" charset="0"/>
              </a:rPr>
              <a:t>DNR/DNH/DNI directives should be revisited frequently and resident goals of care addressed.</a:t>
            </a:r>
          </a:p>
          <a:p>
            <a:pPr marL="800100" lvl="1" indent="-342900">
              <a:buFont typeface="Courier New" panose="02070309020205020404" pitchFamily="49" charset="0"/>
              <a:buChar char="o"/>
            </a:pPr>
            <a:r>
              <a:rPr lang="en-US" sz="2600" dirty="0">
                <a:solidFill>
                  <a:srgbClr val="000000"/>
                </a:solidFill>
                <a:latin typeface="Goudy Old Style" panose="02020502050305020303" pitchFamily="18" charset="0"/>
                <a:ea typeface="Calibri" panose="020F0502020204030204" pitchFamily="34" charset="0"/>
              </a:rPr>
              <a:t>Decision for transfer should only be made after evaluation by an independently-licensed practitioner. </a:t>
            </a:r>
            <a:endParaRPr lang="en-US" sz="2600" dirty="0">
              <a:latin typeface="Goudy Old Style" panose="02020502050305020303" pitchFamily="18" charset="0"/>
              <a:ea typeface="Calibri" panose="020F0502020204030204" pitchFamily="34" charset="0"/>
            </a:endParaRPr>
          </a:p>
          <a:p>
            <a:pPr marL="800100" lvl="1" indent="-342900">
              <a:buFont typeface="Courier New" panose="02070309020205020404" pitchFamily="49" charset="0"/>
              <a:buChar char="o"/>
            </a:pPr>
            <a:r>
              <a:rPr lang="en-US" sz="2600" dirty="0">
                <a:solidFill>
                  <a:srgbClr val="000000"/>
                </a:solidFill>
                <a:latin typeface="Goudy Old Style" panose="02020502050305020303" pitchFamily="18" charset="0"/>
                <a:ea typeface="Calibri" panose="020F0502020204030204" pitchFamily="34" charset="0"/>
              </a:rPr>
              <a:t>Nothing in this guidance should be interpreted as to override the clinical judgment of the independently licensed practitioner responsible for the patient. </a:t>
            </a:r>
            <a:endParaRPr lang="en-US" sz="2600" dirty="0">
              <a:latin typeface="Goudy Old Style" panose="02020502050305020303" pitchFamily="18" charset="0"/>
              <a:ea typeface="Calibri" panose="020F0502020204030204" pitchFamily="34" charset="0"/>
            </a:endParaRPr>
          </a:p>
          <a:p>
            <a:pPr marL="800100" lvl="1" indent="-342900">
              <a:buFont typeface="Courier New" panose="02070309020205020404" pitchFamily="49" charset="0"/>
              <a:buChar char="o"/>
            </a:pPr>
            <a:r>
              <a:rPr lang="en-US" sz="2600" dirty="0">
                <a:solidFill>
                  <a:srgbClr val="000000"/>
                </a:solidFill>
                <a:latin typeface="Goudy Old Style" panose="02020502050305020303" pitchFamily="18" charset="0"/>
                <a:ea typeface="Calibri" panose="020F0502020204030204" pitchFamily="34" charset="0"/>
              </a:rPr>
              <a:t>Indications for transfer will include a clinician's evaluation of vitals and clinical presentation, labs and studies (if performed), resident needs compared to facility capabilities, and the extent to which facilities have implemented and exhausted all appropriate care measures</a:t>
            </a:r>
            <a:endParaRPr lang="en-US" sz="2600" dirty="0">
              <a:latin typeface="Goudy Old Style" panose="02020502050305020303" pitchFamily="18" charset="0"/>
            </a:endParaRPr>
          </a:p>
        </p:txBody>
      </p:sp>
    </p:spTree>
    <p:extLst>
      <p:ext uri="{BB962C8B-B14F-4D97-AF65-F5344CB8AC3E}">
        <p14:creationId xmlns:p14="http://schemas.microsoft.com/office/powerpoint/2010/main" val="45165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A381D3-F9DC-4C4B-8192-FCE0106B126F}"/>
              </a:ext>
            </a:extLst>
          </p:cNvPr>
          <p:cNvSpPr/>
          <p:nvPr/>
        </p:nvSpPr>
        <p:spPr>
          <a:xfrm>
            <a:off x="690880" y="248920"/>
            <a:ext cx="10850880" cy="7330212"/>
          </a:xfrm>
          <a:prstGeom prst="rect">
            <a:avLst/>
          </a:prstGeom>
        </p:spPr>
        <p:txBody>
          <a:bodyPr wrap="square">
            <a:spAutoFit/>
          </a:bodyPr>
          <a:lstStyle/>
          <a:p>
            <a:pPr lvl="0"/>
            <a:endParaRPr lang="en-US" dirty="0"/>
          </a:p>
          <a:p>
            <a:pPr lvl="0" algn="ctr"/>
            <a:r>
              <a:rPr lang="en-US" sz="4000" b="1" dirty="0">
                <a:solidFill>
                  <a:srgbClr val="990033"/>
                </a:solidFill>
                <a:latin typeface="Goudy Old Style" panose="02020502050305020303" pitchFamily="18" charset="0"/>
              </a:rPr>
              <a:t>Discharge from Hospital to Post Acute Care Facility</a:t>
            </a:r>
            <a:endParaRPr lang="en-US" sz="2400" b="1" dirty="0">
              <a:solidFill>
                <a:srgbClr val="FF0000"/>
              </a:solidFill>
              <a:latin typeface="Goudy Old Style" panose="02020502050305020303" pitchFamily="18" charset="0"/>
            </a:endParaRPr>
          </a:p>
          <a:p>
            <a:pPr lvl="0"/>
            <a:r>
              <a:rPr lang="en-US" sz="2000" dirty="0">
                <a:latin typeface="Goudy Old Style" panose="02020502050305020303" pitchFamily="18" charset="0"/>
              </a:rPr>
              <a:t>To create a common language surrounding infection control, we are working on creating categories of patients.  This is designed to limit confusion surrounding patient/facility needs and capabilities when transferring patients from hospitals to post acute care facilities</a:t>
            </a:r>
          </a:p>
          <a:p>
            <a:pPr lvl="0"/>
            <a:endParaRPr lang="en-US" sz="2000" dirty="0">
              <a:latin typeface="Goudy Old Style" panose="02020502050305020303" pitchFamily="18" charset="0"/>
            </a:endParaRPr>
          </a:p>
          <a:p>
            <a:pPr lvl="0"/>
            <a:r>
              <a:rPr lang="en-US" sz="2000" b="1" dirty="0">
                <a:latin typeface="Goudy Old Style" panose="02020502050305020303" pitchFamily="18" charset="0"/>
              </a:rPr>
              <a:t>Category 1:</a:t>
            </a:r>
            <a:r>
              <a:rPr lang="en-US" sz="2000" dirty="0">
                <a:latin typeface="Goudy Old Style" panose="02020502050305020303" pitchFamily="18" charset="0"/>
              </a:rPr>
              <a:t> Non-COVID Patient, no isolation needed</a:t>
            </a:r>
          </a:p>
          <a:p>
            <a:pPr lvl="0"/>
            <a:r>
              <a:rPr lang="en-US" sz="2000" b="1" dirty="0">
                <a:latin typeface="Goudy Old Style" panose="02020502050305020303" pitchFamily="18" charset="0"/>
              </a:rPr>
              <a:t>Category 2:</a:t>
            </a:r>
            <a:r>
              <a:rPr lang="en-US" sz="2000" dirty="0">
                <a:latin typeface="Goudy Old Style" panose="02020502050305020303" pitchFamily="18" charset="0"/>
              </a:rPr>
              <a:t> Recovered COVID patient, &gt;7 days since symptom resolution, no isolation needed</a:t>
            </a:r>
          </a:p>
          <a:p>
            <a:pPr lvl="0"/>
            <a:r>
              <a:rPr lang="en-US" sz="2000" b="1" dirty="0">
                <a:latin typeface="Goudy Old Style" panose="02020502050305020303" pitchFamily="18" charset="0"/>
              </a:rPr>
              <a:t>Category 3:</a:t>
            </a:r>
            <a:r>
              <a:rPr lang="en-US" sz="2000" dirty="0">
                <a:latin typeface="Goudy Old Style" panose="02020502050305020303" pitchFamily="18" charset="0"/>
              </a:rPr>
              <a:t> Active or recovering COVID patient, isolation needed</a:t>
            </a:r>
          </a:p>
          <a:p>
            <a:pPr lvl="0"/>
            <a:r>
              <a:rPr lang="en-US" sz="2000" b="1" dirty="0">
                <a:latin typeface="Goudy Old Style" panose="02020502050305020303" pitchFamily="18" charset="0"/>
              </a:rPr>
              <a:t>Category 4:</a:t>
            </a:r>
            <a:r>
              <a:rPr lang="en-US" sz="2000" dirty="0">
                <a:latin typeface="Goudy Old Style" panose="02020502050305020303" pitchFamily="18" charset="0"/>
              </a:rPr>
              <a:t> PUI requiring isolation awaiting results</a:t>
            </a:r>
          </a:p>
          <a:p>
            <a:pPr lvl="0"/>
            <a:r>
              <a:rPr lang="en-US" sz="2000" b="1" dirty="0">
                <a:latin typeface="Goudy Old Style" panose="02020502050305020303" pitchFamily="18" charset="0"/>
              </a:rPr>
              <a:t>Category 5: </a:t>
            </a:r>
            <a:r>
              <a:rPr lang="en-US" sz="2000" dirty="0">
                <a:latin typeface="Goudy Old Style" panose="02020502050305020303" pitchFamily="18" charset="0"/>
              </a:rPr>
              <a:t>Exposed and Asymptomatic patients requiring quarantine..</a:t>
            </a:r>
          </a:p>
          <a:p>
            <a:pPr lvl="0"/>
            <a:endParaRPr lang="en-US" sz="2000" dirty="0">
              <a:latin typeface="Goudy Old Style" panose="02020502050305020303" pitchFamily="18" charset="0"/>
            </a:endParaRPr>
          </a:p>
          <a:p>
            <a:pPr marR="0" lvl="0">
              <a:lnSpc>
                <a:spcPct val="107000"/>
              </a:lnSpc>
              <a:spcBef>
                <a:spcPts val="0"/>
              </a:spcBef>
              <a:spcAft>
                <a:spcPts val="800"/>
              </a:spcAft>
            </a:pPr>
            <a:r>
              <a:rPr lang="en-US" sz="2000" dirty="0">
                <a:latin typeface="Goudy Old Style" panose="02020502050305020303" pitchFamily="18" charset="0"/>
              </a:rPr>
              <a:t>Patients </a:t>
            </a:r>
            <a:r>
              <a:rPr lang="en-US" sz="2000" b="1" dirty="0">
                <a:latin typeface="Goudy Old Style" panose="02020502050305020303" pitchFamily="18" charset="0"/>
              </a:rPr>
              <a:t>post-hospitalization </a:t>
            </a:r>
            <a:r>
              <a:rPr lang="en-US" sz="2000" dirty="0">
                <a:latin typeface="Goudy Old Style" panose="02020502050305020303" pitchFamily="18" charset="0"/>
              </a:rPr>
              <a:t>should be isolated for 14 days. If the facility has the ability to set aside a resident care area or unit for this, they should.</a:t>
            </a:r>
            <a:endParaRPr lang="en-US" sz="2000" dirty="0">
              <a:latin typeface="Goudy Old Style" panose="02020502050305020303" pitchFamily="18" charset="0"/>
              <a:ea typeface="Calibri" panose="020F0502020204030204" pitchFamily="34" charset="0"/>
              <a:cs typeface="Calibri" panose="020F0502020204030204" pitchFamily="34" charset="0"/>
            </a:endParaRPr>
          </a:p>
          <a:p>
            <a:pPr>
              <a:lnSpc>
                <a:spcPct val="107000"/>
              </a:lnSpc>
              <a:spcAft>
                <a:spcPts val="800"/>
              </a:spcAft>
            </a:pPr>
            <a:r>
              <a:rPr lang="en-US" sz="2000" dirty="0">
                <a:latin typeface="Goudy Old Style" panose="02020502050305020303" pitchFamily="18" charset="0"/>
              </a:rPr>
              <a:t>You </a:t>
            </a:r>
            <a:r>
              <a:rPr lang="en-US" sz="2000" b="1" dirty="0">
                <a:latin typeface="Goudy Old Style" panose="02020502050305020303" pitchFamily="18" charset="0"/>
              </a:rPr>
              <a:t>may accept </a:t>
            </a:r>
            <a:r>
              <a:rPr lang="en-US" sz="2000" dirty="0">
                <a:latin typeface="Goudy Old Style" panose="02020502050305020303" pitchFamily="18" charset="0"/>
              </a:rPr>
              <a:t>a resident who was diagnosed with COVID-19 and still under Transmission-Based Precautions for COVID-19 as long as the facility can </a:t>
            </a:r>
            <a:r>
              <a:rPr lang="en-US" sz="2000" b="1" dirty="0">
                <a:latin typeface="Goudy Old Style" panose="02020502050305020303" pitchFamily="18" charset="0"/>
              </a:rPr>
              <a:t>follow CDC guidance for Transmission-Based Precautions.</a:t>
            </a:r>
            <a:endParaRPr lang="en-US" sz="2000" b="1" dirty="0">
              <a:highlight>
                <a:srgbClr val="FFFF00"/>
              </a:highlight>
              <a:latin typeface="Goudy Old Style" panose="02020502050305020303" pitchFamily="18" charset="0"/>
            </a:endParaRPr>
          </a:p>
          <a:p>
            <a:pPr lvl="0" algn="ctr"/>
            <a:r>
              <a:rPr lang="en-US" sz="2000" b="1" dirty="0">
                <a:solidFill>
                  <a:srgbClr val="990033"/>
                </a:solidFill>
                <a:latin typeface="Goudy Old Style" panose="02020502050305020303" pitchFamily="18" charset="0"/>
              </a:rPr>
              <a:t>FACILITIES SHOULD NOT DENY ACCEPTANCE SOLEY BASED ON COVID-19 STATUS</a:t>
            </a:r>
          </a:p>
          <a:p>
            <a:pPr lvl="0"/>
            <a:endParaRPr lang="en-US" dirty="0">
              <a:latin typeface="Goudy Old Style" panose="02020502050305020303" pitchFamily="18" charset="0"/>
            </a:endParaRPr>
          </a:p>
          <a:p>
            <a:r>
              <a:rPr lang="en-US" dirty="0">
                <a:latin typeface="Goudy Old Style" panose="02020502050305020303" pitchFamily="18" charset="0"/>
              </a:rPr>
              <a:t> </a:t>
            </a:r>
          </a:p>
          <a:p>
            <a:pPr lvl="0"/>
            <a:endParaRPr lang="en-US" dirty="0"/>
          </a:p>
          <a:p>
            <a:pPr lvl="0"/>
            <a:endParaRPr lang="en-US" dirty="0"/>
          </a:p>
        </p:txBody>
      </p:sp>
    </p:spTree>
    <p:extLst>
      <p:ext uri="{BB962C8B-B14F-4D97-AF65-F5344CB8AC3E}">
        <p14:creationId xmlns:p14="http://schemas.microsoft.com/office/powerpoint/2010/main" val="208107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B2CBD-E036-4567-B4A3-8C16321BFA02}"/>
              </a:ext>
            </a:extLst>
          </p:cNvPr>
          <p:cNvSpPr/>
          <p:nvPr/>
        </p:nvSpPr>
        <p:spPr>
          <a:xfrm>
            <a:off x="1827027" y="2242089"/>
            <a:ext cx="8537945" cy="3847207"/>
          </a:xfrm>
          <a:prstGeom prst="rect">
            <a:avLst/>
          </a:prstGeom>
        </p:spPr>
        <p:txBody>
          <a:bodyPr wrap="square">
            <a:spAutoFit/>
          </a:bodyPr>
          <a:lstStyle/>
          <a:p>
            <a:pPr lvl="0"/>
            <a:r>
              <a:rPr lang="en-US" sz="2800" dirty="0">
                <a:latin typeface="Goudy Old Style" panose="02020502050305020303" pitchFamily="18" charset="0"/>
              </a:rPr>
              <a:t>All Questions related to Post Acute Care Facilities should be directed to the </a:t>
            </a:r>
            <a:r>
              <a:rPr lang="en-US" sz="2800" b="1" dirty="0">
                <a:solidFill>
                  <a:srgbClr val="C00000"/>
                </a:solidFill>
                <a:latin typeface="Goudy Old Style" panose="02020502050305020303" pitchFamily="18" charset="0"/>
              </a:rPr>
              <a:t>SHOC Post Acute Care Team</a:t>
            </a:r>
            <a:r>
              <a:rPr lang="en-US" sz="2800" dirty="0">
                <a:latin typeface="Goudy Old Style" panose="02020502050305020303" pitchFamily="18" charset="0"/>
              </a:rPr>
              <a:t>.</a:t>
            </a:r>
          </a:p>
          <a:p>
            <a:pPr lvl="0"/>
            <a:endParaRPr lang="en-US" sz="2800" dirty="0">
              <a:latin typeface="Goudy Old Style" panose="02020502050305020303" pitchFamily="18" charset="0"/>
            </a:endParaRPr>
          </a:p>
          <a:p>
            <a:pPr lvl="0"/>
            <a:r>
              <a:rPr lang="en-US" sz="2800" dirty="0">
                <a:latin typeface="Goudy Old Style" panose="02020502050305020303" pitchFamily="18" charset="0"/>
              </a:rPr>
              <a:t>The Team can be reached by:</a:t>
            </a:r>
          </a:p>
          <a:p>
            <a:pPr marL="457200" lvl="0" indent="-457200">
              <a:buFont typeface="Wingdings" panose="05000000000000000000" pitchFamily="2" charset="2"/>
              <a:buChar char="Ø"/>
            </a:pPr>
            <a:r>
              <a:rPr lang="en-US" sz="2800" dirty="0">
                <a:latin typeface="Goudy Old Style" panose="02020502050305020303" pitchFamily="18" charset="0"/>
              </a:rPr>
              <a:t> Calling the Division of Public Health Call Center at</a:t>
            </a:r>
            <a:br>
              <a:rPr lang="en-US" sz="2800" dirty="0">
                <a:latin typeface="Goudy Old Style" panose="02020502050305020303" pitchFamily="18" charset="0"/>
              </a:rPr>
            </a:br>
            <a:r>
              <a:rPr lang="en-US" sz="2800" dirty="0">
                <a:latin typeface="Goudy Old Style" panose="02020502050305020303" pitchFamily="18" charset="0"/>
              </a:rPr>
              <a:t> </a:t>
            </a:r>
            <a:r>
              <a:rPr lang="en-US" sz="2800" b="1" dirty="0">
                <a:latin typeface="Goudy Old Style" panose="02020502050305020303" pitchFamily="18" charset="0"/>
              </a:rPr>
              <a:t>1-866-408-1899 and press option 2</a:t>
            </a:r>
          </a:p>
          <a:p>
            <a:pPr marL="457200" lvl="0" indent="-457200">
              <a:buFont typeface="Wingdings" panose="05000000000000000000" pitchFamily="2" charset="2"/>
              <a:buChar char="Ø"/>
            </a:pPr>
            <a:r>
              <a:rPr lang="en-US" sz="2800" dirty="0">
                <a:latin typeface="Goudy Old Style" panose="02020502050305020303" pitchFamily="18" charset="0"/>
              </a:rPr>
              <a:t>Emailing the Post Acute Care Team at </a:t>
            </a:r>
            <a:r>
              <a:rPr lang="en-US" sz="2800" b="1" dirty="0">
                <a:latin typeface="Goudy Old Style" panose="02020502050305020303" pitchFamily="18" charset="0"/>
              </a:rPr>
              <a:t>DPH</a:t>
            </a:r>
            <a:r>
              <a:rPr lang="en-US" sz="2800" b="1">
                <a:latin typeface="Goudy Old Style" panose="02020502050305020303" pitchFamily="18" charset="0"/>
              </a:rPr>
              <a:t>_PAC@</a:t>
            </a:r>
            <a:r>
              <a:rPr lang="en-US" sz="2800" b="1" dirty="0">
                <a:latin typeface="Goudy Old Style" panose="02020502050305020303" pitchFamily="18" charset="0"/>
              </a:rPr>
              <a:t>Delaware.gov</a:t>
            </a:r>
          </a:p>
          <a:p>
            <a:pPr lvl="0"/>
            <a:endParaRPr lang="en-US" sz="2000" dirty="0">
              <a:highlight>
                <a:srgbClr val="FFFF00"/>
              </a:highlight>
              <a:latin typeface="Goudy Old Style" panose="02020502050305020303" pitchFamily="18" charset="0"/>
            </a:endParaRPr>
          </a:p>
        </p:txBody>
      </p:sp>
      <p:sp>
        <p:nvSpPr>
          <p:cNvPr id="2" name="Title 1">
            <a:extLst>
              <a:ext uri="{FF2B5EF4-FFF2-40B4-BE49-F238E27FC236}">
                <a16:creationId xmlns:a16="http://schemas.microsoft.com/office/drawing/2014/main" id="{ED40E43D-85CE-440E-8D24-BB19A371AA76}"/>
              </a:ext>
            </a:extLst>
          </p:cNvPr>
          <p:cNvSpPr>
            <a:spLocks noGrp="1"/>
          </p:cNvSpPr>
          <p:nvPr>
            <p:ph type="title"/>
          </p:nvPr>
        </p:nvSpPr>
        <p:spPr/>
        <p:txBody>
          <a:bodyPr>
            <a:normAutofit fontScale="90000"/>
          </a:bodyPr>
          <a:lstStyle/>
          <a:p>
            <a:pPr algn="ctr"/>
            <a:r>
              <a:rPr lang="en-US" sz="4200" dirty="0">
                <a:latin typeface="Goudy Old Style" panose="02020502050305020303" pitchFamily="18" charset="0"/>
              </a:rPr>
              <a:t>STATE HEALTH OPERATIONS CENTER (SHOC)</a:t>
            </a:r>
            <a:br>
              <a:rPr lang="en-US" dirty="0">
                <a:latin typeface="Goudy Old Style" panose="02020502050305020303" pitchFamily="18" charset="0"/>
              </a:rPr>
            </a:br>
            <a:r>
              <a:rPr lang="en-US" sz="3600" dirty="0">
                <a:latin typeface="Goudy Old Style" panose="02020502050305020303" pitchFamily="18" charset="0"/>
              </a:rPr>
              <a:t>Post acute care team</a:t>
            </a:r>
          </a:p>
        </p:txBody>
      </p:sp>
    </p:spTree>
    <p:extLst>
      <p:ext uri="{BB962C8B-B14F-4D97-AF65-F5344CB8AC3E}">
        <p14:creationId xmlns:p14="http://schemas.microsoft.com/office/powerpoint/2010/main" val="184986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E43D-85CE-440E-8D24-BB19A371AA76}"/>
              </a:ext>
            </a:extLst>
          </p:cNvPr>
          <p:cNvSpPr>
            <a:spLocks noGrp="1"/>
          </p:cNvSpPr>
          <p:nvPr>
            <p:ph type="title"/>
          </p:nvPr>
        </p:nvSpPr>
        <p:spPr/>
        <p:txBody>
          <a:bodyPr>
            <a:normAutofit fontScale="90000"/>
          </a:bodyPr>
          <a:lstStyle/>
          <a:p>
            <a:pPr algn="ctr"/>
            <a:r>
              <a:rPr lang="en-US" sz="4200" dirty="0">
                <a:latin typeface="Goudy Old Style" panose="02020502050305020303" pitchFamily="18" charset="0"/>
              </a:rPr>
              <a:t>STATE HEALTH OPERATIONS CENTER (SHOC)</a:t>
            </a:r>
            <a:br>
              <a:rPr lang="en-US" dirty="0"/>
            </a:br>
            <a:r>
              <a:rPr lang="en-US" sz="4000" dirty="0">
                <a:latin typeface="Goudy Old Style" panose="02020502050305020303" pitchFamily="18" charset="0"/>
              </a:rPr>
              <a:t>resources</a:t>
            </a:r>
          </a:p>
        </p:txBody>
      </p:sp>
      <p:sp>
        <p:nvSpPr>
          <p:cNvPr id="3" name="Content Placeholder 2">
            <a:extLst>
              <a:ext uri="{FF2B5EF4-FFF2-40B4-BE49-F238E27FC236}">
                <a16:creationId xmlns:a16="http://schemas.microsoft.com/office/drawing/2014/main" id="{44C70A69-F330-4121-99B3-BE531AFE3264}"/>
              </a:ext>
            </a:extLst>
          </p:cNvPr>
          <p:cNvSpPr>
            <a:spLocks noGrp="1"/>
          </p:cNvSpPr>
          <p:nvPr>
            <p:ph sz="half" idx="1"/>
          </p:nvPr>
        </p:nvSpPr>
        <p:spPr>
          <a:xfrm>
            <a:off x="774923" y="2147503"/>
            <a:ext cx="4197570" cy="4023021"/>
          </a:xfrm>
        </p:spPr>
        <p:txBody>
          <a:bodyPr>
            <a:normAutofit fontScale="92500"/>
          </a:bodyPr>
          <a:lstStyle/>
          <a:p>
            <a:pPr lvl="0"/>
            <a:r>
              <a:rPr lang="en-US" sz="2200" b="1" dirty="0">
                <a:solidFill>
                  <a:srgbClr val="990033"/>
                </a:solidFill>
                <a:latin typeface="Goudy Old Style" panose="02020502050305020303" pitchFamily="18" charset="0"/>
              </a:rPr>
              <a:t>SHOC Resource Request Form </a:t>
            </a:r>
            <a:r>
              <a:rPr lang="en-US" sz="2200" dirty="0">
                <a:latin typeface="Goudy Old Style" panose="02020502050305020303" pitchFamily="18" charset="0"/>
              </a:rPr>
              <a:t>should be used to replenish facility supplies if needed after having asked normal PPE supplier. To request this form please email: </a:t>
            </a:r>
            <a:r>
              <a:rPr lang="en-US" sz="2200" u="sng" dirty="0">
                <a:latin typeface="Goudy Old Style" panose="02020502050305020303" pitchFamily="18" charset="0"/>
                <a:hlinkClick r:id="rId2"/>
              </a:rPr>
              <a:t>OEMS@delaware.gov</a:t>
            </a:r>
            <a:endParaRPr lang="en-US" sz="2200" dirty="0">
              <a:latin typeface="Goudy Old Style" panose="02020502050305020303" pitchFamily="18" charset="0"/>
            </a:endParaRPr>
          </a:p>
          <a:p>
            <a:pPr lvl="0"/>
            <a:endParaRPr lang="en-US" sz="2200" dirty="0">
              <a:latin typeface="Goudy Old Style" panose="02020502050305020303" pitchFamily="18" charset="0"/>
            </a:endParaRPr>
          </a:p>
          <a:p>
            <a:pPr lvl="0"/>
            <a:r>
              <a:rPr lang="en-US" sz="2200" b="1" dirty="0">
                <a:solidFill>
                  <a:srgbClr val="990033"/>
                </a:solidFill>
                <a:latin typeface="Goudy Old Style" panose="02020502050305020303" pitchFamily="18" charset="0"/>
              </a:rPr>
              <a:t>For non-PPE items only: </a:t>
            </a:r>
            <a:r>
              <a:rPr lang="en-US" sz="2200" dirty="0">
                <a:latin typeface="Goudy Old Style" panose="02020502050305020303" pitchFamily="18" charset="0"/>
              </a:rPr>
              <a:t>complete the resource request form and email it to </a:t>
            </a:r>
            <a:r>
              <a:rPr lang="en-US" sz="2200" u="sng" dirty="0">
                <a:latin typeface="Goudy Old Style" panose="02020502050305020303" pitchFamily="18" charset="0"/>
                <a:hlinkClick r:id="rId3"/>
              </a:rPr>
              <a:t>SHOC_OPS@DELAWARE.GOV</a:t>
            </a:r>
            <a:endParaRPr lang="en-US" sz="2200" u="sng" dirty="0">
              <a:latin typeface="Goudy Old Style" panose="02020502050305020303" pitchFamily="18" charset="0"/>
            </a:endParaRPr>
          </a:p>
          <a:p>
            <a:endParaRPr lang="en-US" dirty="0"/>
          </a:p>
        </p:txBody>
      </p:sp>
      <p:sp>
        <p:nvSpPr>
          <p:cNvPr id="5" name="Content Placeholder 4">
            <a:extLst>
              <a:ext uri="{FF2B5EF4-FFF2-40B4-BE49-F238E27FC236}">
                <a16:creationId xmlns:a16="http://schemas.microsoft.com/office/drawing/2014/main" id="{13A1EC08-F4F3-412E-8085-C30839D615ED}"/>
              </a:ext>
            </a:extLst>
          </p:cNvPr>
          <p:cNvSpPr>
            <a:spLocks noGrp="1"/>
          </p:cNvSpPr>
          <p:nvPr>
            <p:ph sz="half" idx="2"/>
          </p:nvPr>
        </p:nvSpPr>
        <p:spPr>
          <a:xfrm>
            <a:off x="4972493" y="2147504"/>
            <a:ext cx="6444583" cy="4221398"/>
          </a:xfrm>
        </p:spPr>
        <p:txBody>
          <a:bodyPr>
            <a:noAutofit/>
          </a:bodyPr>
          <a:lstStyle/>
          <a:p>
            <a:pPr lvl="0">
              <a:buFont typeface="Wingdings" panose="05000000000000000000" pitchFamily="2" charset="2"/>
              <a:buChar char="§"/>
            </a:pPr>
            <a:r>
              <a:rPr lang="en-US" sz="2000" b="1" dirty="0">
                <a:solidFill>
                  <a:srgbClr val="990033"/>
                </a:solidFill>
                <a:latin typeface="Goudy Old Style" panose="02020502050305020303" pitchFamily="18" charset="0"/>
              </a:rPr>
              <a:t>For PPE: </a:t>
            </a:r>
            <a:r>
              <a:rPr lang="en-US" sz="2000" dirty="0">
                <a:solidFill>
                  <a:schemeClr val="tx1"/>
                </a:solidFill>
                <a:latin typeface="Goudy Old Style" panose="02020502050305020303" pitchFamily="18" charset="0"/>
              </a:rPr>
              <a:t>pl</a:t>
            </a:r>
            <a:r>
              <a:rPr lang="en-US" sz="2000" dirty="0">
                <a:latin typeface="Goudy Old Style" panose="02020502050305020303" pitchFamily="18" charset="0"/>
              </a:rPr>
              <a:t>ease also provide the following information:</a:t>
            </a:r>
          </a:p>
          <a:p>
            <a:pPr lvl="2">
              <a:buFont typeface="Courier New" panose="02070309020205020404" pitchFamily="49" charset="0"/>
              <a:buChar char="o"/>
            </a:pPr>
            <a:r>
              <a:rPr lang="en-US" sz="2000" dirty="0">
                <a:latin typeface="Goudy Old Style" panose="02020502050305020303" pitchFamily="18" charset="0"/>
              </a:rPr>
              <a:t>Documentation from your normal PPE supplier stating that they are unable to fulfill PPE supply requests.</a:t>
            </a:r>
          </a:p>
          <a:p>
            <a:pPr lvl="2">
              <a:buFont typeface="Courier New" panose="02070309020205020404" pitchFamily="49" charset="0"/>
              <a:buChar char="o"/>
            </a:pPr>
            <a:r>
              <a:rPr lang="en-US" sz="2000" dirty="0">
                <a:latin typeface="Goudy Old Style" panose="02020502050305020303" pitchFamily="18" charset="0"/>
              </a:rPr>
              <a:t>Signed N95 acceptance letter returned should you be requesting N95 respirators (2</a:t>
            </a:r>
            <a:r>
              <a:rPr lang="en-US" sz="2000" baseline="30000" dirty="0">
                <a:latin typeface="Goudy Old Style" panose="02020502050305020303" pitchFamily="18" charset="0"/>
              </a:rPr>
              <a:t>nd</a:t>
            </a:r>
            <a:r>
              <a:rPr lang="en-US" sz="2000" dirty="0">
                <a:latin typeface="Goudy Old Style" panose="02020502050305020303" pitchFamily="18" charset="0"/>
              </a:rPr>
              <a:t> page of policy)</a:t>
            </a:r>
          </a:p>
          <a:p>
            <a:pPr lvl="2">
              <a:buFont typeface="Courier New" panose="02070309020205020404" pitchFamily="49" charset="0"/>
              <a:buChar char="o"/>
            </a:pPr>
            <a:r>
              <a:rPr lang="en-US" sz="2000" dirty="0">
                <a:latin typeface="Goudy Old Style" panose="02020502050305020303" pitchFamily="18" charset="0"/>
              </a:rPr>
              <a:t>Has your agency been fit tested for N95 respirators in the past? If so, please specify which model. If not, and you are requesting 3M N95 respirators, please identify the model number: 1860 or 1870?</a:t>
            </a:r>
          </a:p>
          <a:p>
            <a:pPr lvl="2">
              <a:buFont typeface="Courier New" panose="02070309020205020404" pitchFamily="49" charset="0"/>
              <a:buChar char="o"/>
            </a:pPr>
            <a:r>
              <a:rPr lang="en-US" sz="2000" dirty="0">
                <a:latin typeface="Goudy Old Style" panose="02020502050305020303" pitchFamily="18" charset="0"/>
              </a:rPr>
              <a:t>What is your average weekly patient census?</a:t>
            </a:r>
          </a:p>
          <a:p>
            <a:pPr marL="630000" lvl="2" indent="0">
              <a:buNone/>
            </a:pPr>
            <a:r>
              <a:rPr lang="en-US" sz="2000" dirty="0">
                <a:latin typeface="Goudy Old Style" panose="02020502050305020303" pitchFamily="18" charset="0"/>
              </a:rPr>
              <a:t>All requests must be sent to </a:t>
            </a:r>
            <a:r>
              <a:rPr lang="en-US" sz="2000" u="sng" dirty="0">
                <a:latin typeface="Goudy Old Style" panose="02020502050305020303" pitchFamily="18" charset="0"/>
                <a:hlinkClick r:id="rId2"/>
              </a:rPr>
              <a:t>OEMS@delaware.gov</a:t>
            </a:r>
            <a:endParaRPr lang="en-US" sz="2000" dirty="0"/>
          </a:p>
        </p:txBody>
      </p:sp>
    </p:spTree>
    <p:extLst>
      <p:ext uri="{BB962C8B-B14F-4D97-AF65-F5344CB8AC3E}">
        <p14:creationId xmlns:p14="http://schemas.microsoft.com/office/powerpoint/2010/main" val="2335805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B39579-B137-4E44-91FE-A5D9F0FD50CE}"/>
              </a:ext>
            </a:extLst>
          </p:cNvPr>
          <p:cNvSpPr/>
          <p:nvPr/>
        </p:nvSpPr>
        <p:spPr>
          <a:xfrm>
            <a:off x="5044868" y="825668"/>
            <a:ext cx="4865783" cy="56630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990033"/>
                </a:solidFill>
                <a:effectLst/>
                <a:uLnTx/>
                <a:uFillTx/>
                <a:latin typeface="Garamond" panose="02020404030301010803" pitchFamily="18" charset="0"/>
                <a:ea typeface="Calibri" panose="020F0502020204030204" pitchFamily="34" charset="0"/>
                <a:cs typeface="+mn-cs"/>
              </a:rPr>
              <a:t>The </a:t>
            </a:r>
            <a:r>
              <a:rPr lang="en-US" sz="4000" b="1" i="1" dirty="0">
                <a:solidFill>
                  <a:srgbClr val="990033"/>
                </a:solidFill>
                <a:latin typeface="Garamond" panose="02020404030301010803" pitchFamily="18" charset="0"/>
                <a:ea typeface="Calibri" panose="020F0502020204030204" pitchFamily="34" charset="0"/>
              </a:rPr>
              <a:t>Invisible Challenge:</a:t>
            </a:r>
            <a:br>
              <a:rPr lang="en-US" sz="4000" b="1" dirty="0">
                <a:solidFill>
                  <a:srgbClr val="990033"/>
                </a:solidFill>
                <a:latin typeface="Garamond" panose="02020404030301010803" pitchFamily="18" charset="0"/>
                <a:ea typeface="Calibri" panose="020F0502020204030204" pitchFamily="34" charset="0"/>
              </a:rPr>
            </a:br>
            <a:r>
              <a:rPr lang="en-US" sz="4000" b="1" dirty="0">
                <a:solidFill>
                  <a:srgbClr val="990033"/>
                </a:solidFill>
                <a:latin typeface="Garamond" panose="02020404030301010803" pitchFamily="18" charset="0"/>
                <a:ea typeface="Calibri" panose="020F0502020204030204" pitchFamily="34" charset="0"/>
              </a:rPr>
              <a:t>The Spread of Bacteria in Health Care Settings</a:t>
            </a:r>
            <a:endParaRPr kumimoji="0" lang="en-US" sz="4000" b="1" i="0" u="none" strike="noStrike" kern="1200" cap="none" spc="0" normalizeH="0" baseline="0" noProof="0" dirty="0">
              <a:ln>
                <a:noFill/>
              </a:ln>
              <a:solidFill>
                <a:srgbClr val="990033"/>
              </a:solidFill>
              <a:effectLst/>
              <a:uLnTx/>
              <a:uFillTx/>
              <a:latin typeface="Garamond" panose="02020404030301010803" pitchFamily="18"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 name="Title 2">
            <a:extLst>
              <a:ext uri="{FF2B5EF4-FFF2-40B4-BE49-F238E27FC236}">
                <a16:creationId xmlns:a16="http://schemas.microsoft.com/office/drawing/2014/main" id="{8E9BA821-357E-41DF-93F9-762EFE86213E}"/>
              </a:ext>
            </a:extLst>
          </p:cNvPr>
          <p:cNvSpPr>
            <a:spLocks noGrp="1"/>
          </p:cNvSpPr>
          <p:nvPr>
            <p:ph type="title"/>
          </p:nvPr>
        </p:nvSpPr>
        <p:spPr>
          <a:xfrm>
            <a:off x="775135" y="5421784"/>
            <a:ext cx="6702624" cy="689514"/>
          </a:xfrm>
        </p:spPr>
        <p:txBody>
          <a:bodyPr>
            <a:noAutofit/>
          </a:bodyPr>
          <a:lstStyle/>
          <a:p>
            <a:r>
              <a:rPr lang="en-US" sz="4500" dirty="0">
                <a:solidFill>
                  <a:schemeClr val="bg1"/>
                </a:solidFill>
                <a:latin typeface="Garamond" panose="02020404030301010803" pitchFamily="18" charset="0"/>
              </a:rPr>
              <a:t>Spread of bacteria</a:t>
            </a:r>
          </a:p>
        </p:txBody>
      </p:sp>
      <p:sp>
        <p:nvSpPr>
          <p:cNvPr id="5" name="Text Placeholder 4">
            <a:extLst>
              <a:ext uri="{FF2B5EF4-FFF2-40B4-BE49-F238E27FC236}">
                <a16:creationId xmlns:a16="http://schemas.microsoft.com/office/drawing/2014/main" id="{5C562335-462A-468C-A17F-1DD6638786E2}"/>
              </a:ext>
            </a:extLst>
          </p:cNvPr>
          <p:cNvSpPr>
            <a:spLocks noGrp="1"/>
          </p:cNvSpPr>
          <p:nvPr>
            <p:ph type="body" sz="half" idx="2"/>
          </p:nvPr>
        </p:nvSpPr>
        <p:spPr>
          <a:xfrm>
            <a:off x="6966102" y="5421784"/>
            <a:ext cx="4450763" cy="689515"/>
          </a:xfrm>
        </p:spPr>
        <p:txBody>
          <a:bodyPr>
            <a:noAutofit/>
          </a:bodyPr>
          <a:lstStyle/>
          <a:p>
            <a:r>
              <a:rPr lang="en-US" sz="4500" i="1" dirty="0">
                <a:latin typeface="Goudy Old Style" panose="02020502050305020303" pitchFamily="18" charset="0"/>
              </a:rPr>
              <a:t>Must Watch Video</a:t>
            </a:r>
            <a:endParaRPr lang="en-US" sz="4500" dirty="0">
              <a:latin typeface="Goudy Old Style" panose="02020502050305020303" pitchFamily="18" charset="0"/>
            </a:endParaRPr>
          </a:p>
        </p:txBody>
      </p:sp>
      <p:sp>
        <p:nvSpPr>
          <p:cNvPr id="4" name="TextBox 3">
            <a:extLst>
              <a:ext uri="{FF2B5EF4-FFF2-40B4-BE49-F238E27FC236}">
                <a16:creationId xmlns:a16="http://schemas.microsoft.com/office/drawing/2014/main" id="{BCC33351-608B-47DB-A2A7-57BA1D697341}"/>
              </a:ext>
            </a:extLst>
          </p:cNvPr>
          <p:cNvSpPr txBox="1"/>
          <p:nvPr/>
        </p:nvSpPr>
        <p:spPr>
          <a:xfrm>
            <a:off x="2281349" y="4379247"/>
            <a:ext cx="8117840" cy="369332"/>
          </a:xfrm>
          <a:prstGeom prst="rect">
            <a:avLst/>
          </a:prstGeom>
          <a:noFill/>
        </p:spPr>
        <p:txBody>
          <a:bodyPr wrap="square" rtlCol="0">
            <a:spAutoFit/>
          </a:bodyPr>
          <a:lstStyle/>
          <a:p>
            <a:r>
              <a:rPr lang="en-US" dirty="0">
                <a:solidFill>
                  <a:schemeClr val="bg1">
                    <a:lumMod val="50000"/>
                  </a:schemeClr>
                </a:solidFill>
                <a:latin typeface="Goudy Old Style" panose="02020502050305020303" pitchFamily="18" charset="0"/>
                <a:hlinkClick r:id="rId3">
                  <a:extLst>
                    <a:ext uri="{A12FA001-AC4F-418D-AE19-62706E023703}">
                      <ahyp:hlinkClr xmlns:ahyp="http://schemas.microsoft.com/office/drawing/2018/hyperlinkcolor" val="tx"/>
                    </a:ext>
                  </a:extLst>
                </a:hlinkClick>
              </a:rPr>
              <a:t>https://www.youtube.com/watch?v=9R8fHo6WfzY&amp;feature=youtu.be</a:t>
            </a:r>
            <a:endParaRPr lang="en-US" dirty="0">
              <a:solidFill>
                <a:schemeClr val="bg1">
                  <a:lumMod val="50000"/>
                </a:schemeClr>
              </a:solidFill>
              <a:latin typeface="Goudy Old Style" panose="02020502050305020303" pitchFamily="18" charset="0"/>
            </a:endParaRPr>
          </a:p>
        </p:txBody>
      </p:sp>
      <p:pic>
        <p:nvPicPr>
          <p:cNvPr id="10" name="Picture 9">
            <a:extLst>
              <a:ext uri="{FF2B5EF4-FFF2-40B4-BE49-F238E27FC236}">
                <a16:creationId xmlns:a16="http://schemas.microsoft.com/office/drawing/2014/main" id="{92276FE2-06EA-4BA9-8B02-F084DE5A44F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80913" y="565046"/>
            <a:ext cx="2693550" cy="3738245"/>
          </a:xfrm>
          <a:prstGeom prst="rect">
            <a:avLst/>
          </a:prstGeom>
        </p:spPr>
      </p:pic>
    </p:spTree>
    <p:extLst>
      <p:ext uri="{BB962C8B-B14F-4D97-AF65-F5344CB8AC3E}">
        <p14:creationId xmlns:p14="http://schemas.microsoft.com/office/powerpoint/2010/main" val="469966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F2419-AD41-4899-890E-D2C84600AE3E}"/>
              </a:ext>
            </a:extLst>
          </p:cNvPr>
          <p:cNvSpPr/>
          <p:nvPr/>
        </p:nvSpPr>
        <p:spPr>
          <a:xfrm>
            <a:off x="774923" y="1871100"/>
            <a:ext cx="10653003" cy="4708981"/>
          </a:xfrm>
          <a:prstGeom prst="rect">
            <a:avLst/>
          </a:prstGeom>
        </p:spPr>
        <p:txBody>
          <a:bodyPr wrap="square">
            <a:spAutoFit/>
          </a:bodyPr>
          <a:lstStyle/>
          <a:p>
            <a:r>
              <a:rPr lang="en-US" sz="2000" b="1" u="sng" dirty="0">
                <a:solidFill>
                  <a:srgbClr val="990033"/>
                </a:solidFill>
                <a:latin typeface="Goudy Old Style" panose="02020502050305020303" pitchFamily="18" charset="0"/>
                <a:ea typeface="Calibri" panose="020F0502020204030204" pitchFamily="34" charset="0"/>
                <a:cs typeface="Calibri" panose="020F0502020204030204" pitchFamily="34" charset="0"/>
              </a:rPr>
              <a:t>Train/educate</a:t>
            </a:r>
            <a:r>
              <a:rPr lang="en-US" sz="2000" b="1" dirty="0">
                <a:solidFill>
                  <a:srgbClr val="990033"/>
                </a:solidFill>
                <a:latin typeface="Goudy Old Style" panose="02020502050305020303" pitchFamily="18" charset="0"/>
                <a:ea typeface="Calibri" panose="020F0502020204030204" pitchFamily="34" charset="0"/>
                <a:cs typeface="Calibri" panose="020F0502020204030204" pitchFamily="34" charset="0"/>
              </a:rPr>
              <a:t> </a:t>
            </a:r>
            <a:r>
              <a:rPr lang="en-US" sz="2000" dirty="0">
                <a:latin typeface="Goudy Old Style" panose="02020502050305020303" pitchFamily="18" charset="0"/>
                <a:ea typeface="Calibri" panose="020F0502020204030204" pitchFamily="34" charset="0"/>
                <a:cs typeface="Calibri" panose="020F0502020204030204" pitchFamily="34" charset="0"/>
              </a:rPr>
              <a:t>staff who will be conducting screening into the building</a:t>
            </a:r>
          </a:p>
          <a:p>
            <a:pPr marL="800100" lvl="1" indent="-342900">
              <a:buFont typeface="Wingdings" panose="05000000000000000000" pitchFamily="2" charset="2"/>
              <a:buChar char="Ø"/>
            </a:pPr>
            <a:r>
              <a:rPr lang="en-US" sz="2000" dirty="0">
                <a:latin typeface="Goudy Old Style" panose="02020502050305020303" pitchFamily="18" charset="0"/>
                <a:ea typeface="Calibri" panose="020F0502020204030204" pitchFamily="34" charset="0"/>
                <a:cs typeface="Calibri" panose="020F0502020204030204" pitchFamily="34" charset="0"/>
              </a:rPr>
              <a:t>Screen staff prior to facility entry: </a:t>
            </a:r>
            <a:r>
              <a:rPr lang="en-US" sz="2000" u="sng" dirty="0">
                <a:solidFill>
                  <a:srgbClr val="0563C1"/>
                </a:solidFill>
                <a:latin typeface="Goudy Old Style" panose="02020502050305020303" pitchFamily="18" charset="0"/>
                <a:ea typeface="Calibri" panose="020F0502020204030204" pitchFamily="34" charset="0"/>
                <a:cs typeface="Calibri" panose="020F0502020204030204" pitchFamily="34" charset="0"/>
                <a:hlinkClick r:id="rId2"/>
              </a:rPr>
              <a:t>https://coronavirus.delaware.gov/wp-content/uploads/sites/177/2020/03/Essential-Services-Screening-Policy_3.22.20.pdf</a:t>
            </a:r>
            <a:endParaRPr lang="en-US" sz="2000" dirty="0">
              <a:latin typeface="Goudy Old Style" panose="02020502050305020303" pitchFamily="18" charset="0"/>
              <a:ea typeface="Calibri" panose="020F0502020204030204" pitchFamily="34" charset="0"/>
              <a:cs typeface="Times New Roman" panose="02020603050405020304" pitchFamily="18" charset="0"/>
            </a:endParaRPr>
          </a:p>
          <a:p>
            <a:endParaRPr lang="en-US" sz="2000" u="sng" dirty="0">
              <a:latin typeface="Goudy Old Style" panose="02020502050305020303" pitchFamily="18" charset="0"/>
              <a:ea typeface="Calibri" panose="020F0502020204030204" pitchFamily="34" charset="0"/>
              <a:cs typeface="Calibri" panose="020F0502020204030204" pitchFamily="34" charset="0"/>
            </a:endParaRPr>
          </a:p>
          <a:p>
            <a:r>
              <a:rPr lang="en-US" sz="2000" b="1" u="sng" dirty="0">
                <a:solidFill>
                  <a:srgbClr val="990033"/>
                </a:solidFill>
                <a:latin typeface="Goudy Old Style" panose="02020502050305020303" pitchFamily="18" charset="0"/>
                <a:ea typeface="Calibri" panose="020F0502020204030204" pitchFamily="34" charset="0"/>
                <a:cs typeface="Calibri" panose="020F0502020204030204" pitchFamily="34" charset="0"/>
              </a:rPr>
              <a:t>Facility Signage</a:t>
            </a:r>
          </a:p>
          <a:p>
            <a:pPr marL="342900" indent="-342900">
              <a:buFont typeface="Wingdings" panose="05000000000000000000" pitchFamily="2" charset="2"/>
              <a:buChar char="Ø"/>
            </a:pPr>
            <a:r>
              <a:rPr lang="en-US" sz="2000" dirty="0">
                <a:latin typeface="Goudy Old Style" panose="02020502050305020303" pitchFamily="18" charset="0"/>
                <a:ea typeface="Calibri" panose="020F0502020204030204" pitchFamily="34" charset="0"/>
                <a:cs typeface="Calibri" panose="020F0502020204030204" pitchFamily="34" charset="0"/>
              </a:rPr>
              <a:t>Recommend posting COVID-19 signage: </a:t>
            </a:r>
            <a:r>
              <a:rPr lang="en-US" sz="2000" u="sng" dirty="0">
                <a:solidFill>
                  <a:srgbClr val="0563C1"/>
                </a:solidFill>
                <a:latin typeface="Goudy Old Style" panose="02020502050305020303" pitchFamily="18" charset="0"/>
                <a:ea typeface="Calibri" panose="020F0502020204030204" pitchFamily="34" charset="0"/>
                <a:cs typeface="Calibri" panose="020F0502020204030204" pitchFamily="34" charset="0"/>
                <a:hlinkClick r:id="rId3"/>
              </a:rPr>
              <a:t>https://coronavirus.delaware.gov/wp-content/uploads/sites/177/2020/03/COVID-Business-Sign-1.pdf</a:t>
            </a:r>
            <a:endParaRPr lang="en-US" sz="2000" u="sng" dirty="0">
              <a:solidFill>
                <a:srgbClr val="0563C1"/>
              </a:solidFill>
              <a:latin typeface="Goudy Old Style" panose="02020502050305020303" pitchFamily="18" charset="0"/>
              <a:ea typeface="Calibri" panose="020F0502020204030204" pitchFamily="34" charset="0"/>
              <a:cs typeface="Calibri" panose="020F0502020204030204" pitchFamily="34" charset="0"/>
            </a:endParaRPr>
          </a:p>
          <a:p>
            <a:endParaRPr lang="en-US" sz="2000" u="sng" dirty="0">
              <a:latin typeface="Goudy Old Style" panose="02020502050305020303" pitchFamily="18" charset="0"/>
              <a:ea typeface="Calibri" panose="020F0502020204030204" pitchFamily="34" charset="0"/>
              <a:cs typeface="Calibri" panose="020F0502020204030204" pitchFamily="34" charset="0"/>
            </a:endParaRPr>
          </a:p>
          <a:p>
            <a:r>
              <a:rPr lang="en-US" sz="2000" b="1" u="sng" dirty="0">
                <a:solidFill>
                  <a:srgbClr val="990033"/>
                </a:solidFill>
                <a:latin typeface="Goudy Old Style" panose="02020502050305020303" pitchFamily="18" charset="0"/>
                <a:ea typeface="Calibri" panose="020F0502020204030204" pitchFamily="34" charset="0"/>
                <a:cs typeface="Calibri" panose="020F0502020204030204" pitchFamily="34" charset="0"/>
              </a:rPr>
              <a:t>Personal Protective Equipment</a:t>
            </a:r>
          </a:p>
          <a:p>
            <a:r>
              <a:rPr lang="en-US" sz="2000" u="sng" dirty="0">
                <a:latin typeface="Goudy Old Style" panose="02020502050305020303" pitchFamily="18" charset="0"/>
                <a:hlinkClick r:id="rId4"/>
              </a:rPr>
              <a:t>https://www.cdc.gov/coronavirus/2019-ncov/hcp/ppe-strategy/face-masks.html</a:t>
            </a:r>
            <a:r>
              <a:rPr lang="en-US" sz="2000" u="sng" dirty="0">
                <a:latin typeface="Goudy Old Style" panose="02020502050305020303" pitchFamily="18" charset="0"/>
              </a:rPr>
              <a:t>; </a:t>
            </a:r>
          </a:p>
          <a:p>
            <a:r>
              <a:rPr lang="en-US" sz="2000" u="sng" dirty="0">
                <a:latin typeface="Goudy Old Style" panose="02020502050305020303" pitchFamily="18" charset="0"/>
                <a:hlinkClick r:id="rId5"/>
              </a:rPr>
              <a:t>https://www.cdc.gov/coronavirus/2019-ncov/hcp/ppe-strategy/index.html</a:t>
            </a:r>
            <a:endParaRPr lang="en-US" sz="2000" u="sng" dirty="0">
              <a:latin typeface="Goudy Old Style" panose="02020502050305020303" pitchFamily="18" charset="0"/>
            </a:endParaRPr>
          </a:p>
          <a:p>
            <a:pPr lvl="0"/>
            <a:endParaRPr lang="en-US" sz="2000" dirty="0">
              <a:latin typeface="Goudy Old Style" panose="02020502050305020303" pitchFamily="18" charset="0"/>
            </a:endParaRPr>
          </a:p>
          <a:p>
            <a:r>
              <a:rPr lang="en-US" sz="2000" b="1" dirty="0">
                <a:solidFill>
                  <a:srgbClr val="990033"/>
                </a:solidFill>
                <a:latin typeface="Goudy Old Style" panose="02020502050305020303" pitchFamily="18" charset="0"/>
              </a:rPr>
              <a:t>Check the following link regularly for critical updates, such as updates</a:t>
            </a:r>
            <a:br>
              <a:rPr lang="en-US" sz="2000" b="1" dirty="0">
                <a:solidFill>
                  <a:srgbClr val="990033"/>
                </a:solidFill>
                <a:latin typeface="Goudy Old Style" panose="02020502050305020303" pitchFamily="18" charset="0"/>
              </a:rPr>
            </a:br>
            <a:r>
              <a:rPr lang="en-US" sz="2000" b="1" dirty="0">
                <a:solidFill>
                  <a:srgbClr val="990033"/>
                </a:solidFill>
                <a:latin typeface="Goudy Old Style" panose="02020502050305020303" pitchFamily="18" charset="0"/>
              </a:rPr>
              <a:t>to guidance for using PPE: </a:t>
            </a:r>
            <a:r>
              <a:rPr lang="en-US" sz="2000" dirty="0">
                <a:latin typeface="Goudy Old Style" panose="02020502050305020303" pitchFamily="18" charset="0"/>
                <a:hlinkClick r:id="rId6"/>
              </a:rPr>
              <a:t>https://www.cdc.gov/coronavirus/2019-ncov/infection-control/controlrecommendations.html</a:t>
            </a:r>
            <a:r>
              <a:rPr lang="en-US" sz="2000" dirty="0">
                <a:latin typeface="Goudy Old Style" panose="02020502050305020303" pitchFamily="18" charset="0"/>
              </a:rPr>
              <a:t>.</a:t>
            </a:r>
            <a:endParaRPr lang="en-US" sz="2000" u="sng" dirty="0">
              <a:solidFill>
                <a:srgbClr val="0563C1"/>
              </a:solidFill>
              <a:latin typeface="Goudy Old Style" panose="02020502050305020303" pitchFamily="18"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3961584-B8ED-4E1A-AEBC-5182C2FFE2D2}"/>
              </a:ext>
            </a:extLst>
          </p:cNvPr>
          <p:cNvSpPr>
            <a:spLocks noGrp="1"/>
          </p:cNvSpPr>
          <p:nvPr>
            <p:ph type="title"/>
          </p:nvPr>
        </p:nvSpPr>
        <p:spPr/>
        <p:txBody>
          <a:bodyPr>
            <a:normAutofit/>
          </a:bodyPr>
          <a:lstStyle/>
          <a:p>
            <a:r>
              <a:rPr lang="en-US" sz="4500" dirty="0">
                <a:latin typeface="Goudy Old Style" panose="02020502050305020303" pitchFamily="18" charset="0"/>
              </a:rPr>
              <a:t>Additional RESOURCES</a:t>
            </a:r>
          </a:p>
        </p:txBody>
      </p:sp>
    </p:spTree>
    <p:extLst>
      <p:ext uri="{BB962C8B-B14F-4D97-AF65-F5344CB8AC3E}">
        <p14:creationId xmlns:p14="http://schemas.microsoft.com/office/powerpoint/2010/main" val="319356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6F0025-0853-4A0C-B5A2-456100E6D6DD}"/>
              </a:ext>
            </a:extLst>
          </p:cNvPr>
          <p:cNvSpPr/>
          <p:nvPr/>
        </p:nvSpPr>
        <p:spPr>
          <a:xfrm>
            <a:off x="2701159" y="698624"/>
            <a:ext cx="6096000" cy="774507"/>
          </a:xfrm>
          <a:prstGeom prst="rect">
            <a:avLst/>
          </a:prstGeom>
        </p:spPr>
        <p:txBody>
          <a:bodyPr>
            <a:spAutoFit/>
          </a:bodyPr>
          <a:lstStyle/>
          <a:p>
            <a:pPr marL="742950" marR="0" lvl="1" indent="-285750" algn="ctr">
              <a:lnSpc>
                <a:spcPct val="107000"/>
              </a:lnSpc>
              <a:spcBef>
                <a:spcPts val="0"/>
              </a:spcBef>
              <a:spcAft>
                <a:spcPts val="800"/>
              </a:spcAft>
              <a:buFont typeface="Courier New" panose="02070309020205020404" pitchFamily="49" charset="0"/>
              <a:buChar char="o"/>
            </a:pP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R="0" lvl="1" algn="ct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10A4784-17C9-46A4-A009-E154E4E1863C}"/>
              </a:ext>
            </a:extLst>
          </p:cNvPr>
          <p:cNvSpPr/>
          <p:nvPr/>
        </p:nvSpPr>
        <p:spPr>
          <a:xfrm>
            <a:off x="868680" y="1770804"/>
            <a:ext cx="10424160" cy="3816429"/>
          </a:xfrm>
          <a:prstGeom prst="rect">
            <a:avLst/>
          </a:prstGeom>
        </p:spPr>
        <p:txBody>
          <a:bodyPr wrap="square">
            <a:spAutoFit/>
          </a:bodyPr>
          <a:lstStyle/>
          <a:p>
            <a:pPr lvl="0"/>
            <a:endParaRPr lang="en-US" sz="2200" u="sng" dirty="0">
              <a:latin typeface="Goudy Old Style" panose="02020502050305020303" pitchFamily="18" charset="0"/>
            </a:endParaRPr>
          </a:p>
          <a:p>
            <a:pPr marL="342900" lvl="0" indent="-342900">
              <a:buFont typeface="Wingdings" panose="05000000000000000000" pitchFamily="2" charset="2"/>
              <a:buChar char="Ø"/>
            </a:pPr>
            <a:r>
              <a:rPr lang="en-US" sz="2200" dirty="0">
                <a:latin typeface="Goudy Old Style" panose="02020502050305020303" pitchFamily="18" charset="0"/>
              </a:rPr>
              <a:t>Disinfect rooms after each resident-visitor meeting</a:t>
            </a:r>
          </a:p>
          <a:p>
            <a:pPr lvl="0"/>
            <a:endParaRPr lang="en-US" sz="2200" dirty="0">
              <a:latin typeface="Goudy Old Style" panose="02020502050305020303" pitchFamily="18" charset="0"/>
            </a:endParaRPr>
          </a:p>
          <a:p>
            <a:pPr marL="342900" lvl="0" indent="-342900">
              <a:buFont typeface="Wingdings" panose="05000000000000000000" pitchFamily="2" charset="2"/>
              <a:buChar char="Ø"/>
            </a:pPr>
            <a:r>
              <a:rPr lang="en-US" sz="2200" dirty="0">
                <a:latin typeface="Goudy Old Style" panose="02020502050305020303" pitchFamily="18" charset="0"/>
              </a:rPr>
              <a:t>Advise visiting essential personnel or any other individuals entering the facility (hospice staff) to monitor for signs and symptoms of respiratory infection for 14 days after leaving the facility</a:t>
            </a:r>
          </a:p>
          <a:p>
            <a:pPr marL="800100" lvl="1" indent="-342900">
              <a:buFont typeface="Courier New" panose="02070309020205020404" pitchFamily="49" charset="0"/>
              <a:buChar char="o"/>
            </a:pPr>
            <a:r>
              <a:rPr lang="en-US" sz="2200" dirty="0">
                <a:latin typeface="Goudy Old Style" panose="02020502050305020303" pitchFamily="18" charset="0"/>
              </a:rPr>
              <a:t>They need to notify facility </a:t>
            </a:r>
            <a:r>
              <a:rPr lang="en-US" sz="2200" strike="sngStrike" dirty="0">
                <a:latin typeface="Goudy Old Style" panose="02020502050305020303" pitchFamily="18" charset="0"/>
              </a:rPr>
              <a:t> </a:t>
            </a:r>
            <a:r>
              <a:rPr lang="en-US" sz="2200" dirty="0">
                <a:latin typeface="Goudy Old Style" panose="02020502050305020303" pitchFamily="18" charset="0"/>
              </a:rPr>
              <a:t> if symptoms occur – individual should report date they were at the facility, individuals they were in contact with and locations in the facility they visited.</a:t>
            </a:r>
          </a:p>
          <a:p>
            <a:pPr marL="800100" lvl="1" indent="-342900">
              <a:buFont typeface="Courier New" panose="02070309020205020404" pitchFamily="49" charset="0"/>
              <a:buChar char="o"/>
            </a:pPr>
            <a:r>
              <a:rPr lang="en-US" sz="2200" dirty="0">
                <a:latin typeface="Goudy Old Style" panose="02020502050305020303" pitchFamily="18" charset="0"/>
              </a:rPr>
              <a:t>Facilities should immediately screen all individuals who were in contact with individual</a:t>
            </a:r>
            <a:endParaRPr lang="en-US" sz="2200" u="sng" dirty="0">
              <a:latin typeface="Goudy Old Style" panose="02020502050305020303" pitchFamily="18" charset="0"/>
            </a:endParaRPr>
          </a:p>
        </p:txBody>
      </p:sp>
      <p:sp>
        <p:nvSpPr>
          <p:cNvPr id="3" name="Title 2">
            <a:extLst>
              <a:ext uri="{FF2B5EF4-FFF2-40B4-BE49-F238E27FC236}">
                <a16:creationId xmlns:a16="http://schemas.microsoft.com/office/drawing/2014/main" id="{72FC5B76-67C6-4597-B8BC-5A0B00D14C23}"/>
              </a:ext>
            </a:extLst>
          </p:cNvPr>
          <p:cNvSpPr>
            <a:spLocks noGrp="1"/>
          </p:cNvSpPr>
          <p:nvPr>
            <p:ph type="title"/>
          </p:nvPr>
        </p:nvSpPr>
        <p:spPr/>
        <p:txBody>
          <a:bodyPr>
            <a:normAutofit fontScale="90000"/>
          </a:bodyPr>
          <a:lstStyle/>
          <a:p>
            <a:r>
              <a:rPr lang="en-US" sz="3000" dirty="0">
                <a:latin typeface="Goudy Old Style" panose="02020502050305020303" pitchFamily="18" charset="0"/>
              </a:rPr>
              <a:t>General guidance updated                    </a:t>
            </a:r>
            <a:r>
              <a:rPr lang="en-US" sz="5000" dirty="0">
                <a:latin typeface="Goudy Old Style" panose="02020502050305020303" pitchFamily="18" charset="0"/>
              </a:rPr>
              <a:t>VISITATION</a:t>
            </a:r>
          </a:p>
        </p:txBody>
      </p:sp>
    </p:spTree>
    <p:extLst>
      <p:ext uri="{BB962C8B-B14F-4D97-AF65-F5344CB8AC3E}">
        <p14:creationId xmlns:p14="http://schemas.microsoft.com/office/powerpoint/2010/main" val="3970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3DC8C1-B68F-47C9-820C-B825F2371C36}"/>
              </a:ext>
            </a:extLst>
          </p:cNvPr>
          <p:cNvSpPr/>
          <p:nvPr/>
        </p:nvSpPr>
        <p:spPr>
          <a:xfrm>
            <a:off x="816947" y="1920241"/>
            <a:ext cx="6909733" cy="4462760"/>
          </a:xfrm>
          <a:prstGeom prst="rect">
            <a:avLst/>
          </a:prstGeom>
        </p:spPr>
        <p:txBody>
          <a:bodyPr wrap="square">
            <a:spAutoFit/>
          </a:bodyPr>
          <a:lstStyle/>
          <a:p>
            <a:pPr lvl="0"/>
            <a:r>
              <a:rPr lang="en-US" sz="2400" b="1" u="sng" dirty="0">
                <a:solidFill>
                  <a:srgbClr val="990033"/>
                </a:solidFill>
                <a:latin typeface="Goudy Old Style" panose="02020502050305020303" pitchFamily="18" charset="0"/>
              </a:rPr>
              <a:t>In lieu of visits:</a:t>
            </a:r>
          </a:p>
          <a:p>
            <a:pPr lvl="0"/>
            <a:endParaRPr lang="en-US" sz="2000" b="1" u="sng" dirty="0">
              <a:solidFill>
                <a:srgbClr val="990033"/>
              </a:solidFill>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Offer alternative means of communication for people who would otherwise visit, such as virtual communications (phone, video-communication, etc.).</a:t>
            </a:r>
          </a:p>
          <a:p>
            <a:pPr lvl="0"/>
            <a:endParaRPr lang="en-US" sz="2000" dirty="0">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Create/increase listserv communication to update families.</a:t>
            </a:r>
          </a:p>
          <a:p>
            <a:pPr marL="342900" lvl="0" indent="-342900">
              <a:buFont typeface="Wingdings" panose="05000000000000000000" pitchFamily="2" charset="2"/>
              <a:buChar char="Ø"/>
            </a:pPr>
            <a:endParaRPr lang="en-US" sz="2000" dirty="0">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Assign staff as primary contact to families for inbound calls, and conduct regular outbound calls to keep families up to date.</a:t>
            </a:r>
          </a:p>
          <a:p>
            <a:pPr marL="342900" lvl="0" indent="-342900">
              <a:buFont typeface="Wingdings" panose="05000000000000000000" pitchFamily="2" charset="2"/>
              <a:buChar char="Ø"/>
            </a:pPr>
            <a:endParaRPr lang="en-US" sz="2000" dirty="0">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Offer a phone line with a voice recording updated at set times (e.g., daily) with the facility’s general operating status, such as when it is safe to resume visits.</a:t>
            </a:r>
          </a:p>
        </p:txBody>
      </p:sp>
      <p:sp>
        <p:nvSpPr>
          <p:cNvPr id="3" name="Title 2">
            <a:extLst>
              <a:ext uri="{FF2B5EF4-FFF2-40B4-BE49-F238E27FC236}">
                <a16:creationId xmlns:a16="http://schemas.microsoft.com/office/drawing/2014/main" id="{3EA649B4-D483-4117-B4BF-BB1FA3BFF136}"/>
              </a:ext>
            </a:extLst>
          </p:cNvPr>
          <p:cNvSpPr>
            <a:spLocks noGrp="1"/>
          </p:cNvSpPr>
          <p:nvPr>
            <p:ph type="title"/>
          </p:nvPr>
        </p:nvSpPr>
        <p:spPr/>
        <p:txBody>
          <a:bodyPr>
            <a:normAutofit/>
          </a:bodyPr>
          <a:lstStyle/>
          <a:p>
            <a:r>
              <a:rPr lang="en-US" sz="2700" dirty="0">
                <a:latin typeface="Goudy Old Style" panose="02020502050305020303" pitchFamily="18" charset="0"/>
              </a:rPr>
              <a:t>General guidance                                             </a:t>
            </a:r>
            <a:r>
              <a:rPr lang="en-US" sz="4500" dirty="0">
                <a:latin typeface="Goudy Old Style" panose="02020502050305020303" pitchFamily="18" charset="0"/>
              </a:rPr>
              <a:t>VISITATION</a:t>
            </a:r>
          </a:p>
        </p:txBody>
      </p:sp>
      <p:sp>
        <p:nvSpPr>
          <p:cNvPr id="4" name="TextBox 3">
            <a:extLst>
              <a:ext uri="{FF2B5EF4-FFF2-40B4-BE49-F238E27FC236}">
                <a16:creationId xmlns:a16="http://schemas.microsoft.com/office/drawing/2014/main" id="{56A73B66-EEAE-4834-B037-8F8E2E1CFA74}"/>
              </a:ext>
            </a:extLst>
          </p:cNvPr>
          <p:cNvSpPr txBox="1"/>
          <p:nvPr/>
        </p:nvSpPr>
        <p:spPr>
          <a:xfrm>
            <a:off x="8283406" y="2136338"/>
            <a:ext cx="3144520" cy="258532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a:effectLst>
            <a:innerShdw blurRad="63500" dist="50800">
              <a:srgbClr val="990033">
                <a:alpha val="43000"/>
              </a:srgbClr>
            </a:innerShdw>
            <a:softEdge rad="12700"/>
          </a:effectLst>
          <a:scene3d>
            <a:camera prst="orthographicFront"/>
            <a:lightRig rig="threePt" dir="t"/>
          </a:scene3d>
          <a:sp3d>
            <a:bevelB w="0" h="0" prst="cross"/>
          </a:sp3d>
        </p:spPr>
        <p:txBody>
          <a:bodyPr wrap="square" rtlCol="0">
            <a:spAutoFit/>
          </a:bodyPr>
          <a:lstStyle/>
          <a:p>
            <a:pPr lvl="0"/>
            <a:r>
              <a:rPr lang="en-US" b="1" dirty="0">
                <a:solidFill>
                  <a:schemeClr val="accent2">
                    <a:lumMod val="90000"/>
                    <a:lumOff val="10000"/>
                  </a:schemeClr>
                </a:solidFill>
                <a:latin typeface="Goudy Old Style" panose="02020502050305020303" pitchFamily="18" charset="0"/>
              </a:rPr>
              <a:t>Communicate through multiple means to inform individuals and non essential healthcare personnel of the visitation restrictions, such as through signage at the entrance/exits, letters, emails, phone calls, and recorded messages for receiving calls.</a:t>
            </a:r>
            <a:endParaRPr lang="en-US" b="1" dirty="0">
              <a:solidFill>
                <a:schemeClr val="accent2">
                  <a:lumMod val="90000"/>
                  <a:lumOff val="10000"/>
                </a:schemeClr>
              </a:solidFill>
            </a:endParaRPr>
          </a:p>
        </p:txBody>
      </p:sp>
    </p:spTree>
    <p:extLst>
      <p:ext uri="{BB962C8B-B14F-4D97-AF65-F5344CB8AC3E}">
        <p14:creationId xmlns:p14="http://schemas.microsoft.com/office/powerpoint/2010/main" val="183378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736EF-76FA-4205-8D15-B8C60435BF7D}"/>
              </a:ext>
            </a:extLst>
          </p:cNvPr>
          <p:cNvSpPr/>
          <p:nvPr/>
        </p:nvSpPr>
        <p:spPr>
          <a:xfrm>
            <a:off x="574430" y="5288596"/>
            <a:ext cx="10853496" cy="1077218"/>
          </a:xfrm>
          <a:prstGeom prst="rect">
            <a:avLst/>
          </a:prstGeom>
        </p:spPr>
        <p:txBody>
          <a:bodyPr wrap="square">
            <a:spAutoFit/>
          </a:bodyPr>
          <a:lstStyle/>
          <a:p>
            <a:pPr lvl="2"/>
            <a:endParaRPr lang="en-US" sz="2000" dirty="0">
              <a:latin typeface="Goudy Old Style" panose="02020502050305020303" pitchFamily="18" charset="0"/>
            </a:endParaRPr>
          </a:p>
          <a:p>
            <a:pPr lvl="2" algn="ctr"/>
            <a:r>
              <a:rPr lang="en-US" sz="2400" b="1" dirty="0">
                <a:solidFill>
                  <a:srgbClr val="990033"/>
                </a:solidFill>
                <a:latin typeface="Goudy Old Style" panose="02020502050305020303" pitchFamily="18" charset="0"/>
              </a:rPr>
              <a:t>REGARDLESS OF EMPLOYEE ROLE</a:t>
            </a:r>
          </a:p>
          <a:p>
            <a:pPr marL="800100" lvl="1" indent="-342900">
              <a:buFont typeface="Courier New" panose="02070309020205020404" pitchFamily="49" charset="0"/>
              <a:buChar char="o"/>
            </a:pPr>
            <a:endParaRPr lang="en-US" sz="2000" dirty="0">
              <a:latin typeface="Goudy Old Style" panose="02020502050305020303" pitchFamily="18" charset="0"/>
            </a:endParaRPr>
          </a:p>
        </p:txBody>
      </p:sp>
      <p:sp>
        <p:nvSpPr>
          <p:cNvPr id="3" name="Title 2">
            <a:extLst>
              <a:ext uri="{FF2B5EF4-FFF2-40B4-BE49-F238E27FC236}">
                <a16:creationId xmlns:a16="http://schemas.microsoft.com/office/drawing/2014/main" id="{957C3862-7033-4837-80D0-0FBD726EC010}"/>
              </a:ext>
            </a:extLst>
          </p:cNvPr>
          <p:cNvSpPr>
            <a:spLocks noGrp="1"/>
          </p:cNvSpPr>
          <p:nvPr>
            <p:ph type="title"/>
          </p:nvPr>
        </p:nvSpPr>
        <p:spPr/>
        <p:txBody>
          <a:bodyPr>
            <a:normAutofit/>
          </a:bodyPr>
          <a:lstStyle/>
          <a:p>
            <a:r>
              <a:rPr lang="en-US" sz="2700" dirty="0">
                <a:latin typeface="Goudy Old Style" panose="02020502050305020303" pitchFamily="18" charset="0"/>
              </a:rPr>
              <a:t>General guidance                               </a:t>
            </a:r>
            <a:r>
              <a:rPr lang="en-US" sz="4500" dirty="0">
                <a:latin typeface="Goudy Old Style" panose="02020502050305020303" pitchFamily="18" charset="0"/>
              </a:rPr>
              <a:t>All employees</a:t>
            </a:r>
          </a:p>
        </p:txBody>
      </p:sp>
      <p:sp>
        <p:nvSpPr>
          <p:cNvPr id="4" name="Content Placeholder 3">
            <a:extLst>
              <a:ext uri="{FF2B5EF4-FFF2-40B4-BE49-F238E27FC236}">
                <a16:creationId xmlns:a16="http://schemas.microsoft.com/office/drawing/2014/main" id="{7636045E-61B8-4202-A09C-BBA3D4086BA4}"/>
              </a:ext>
            </a:extLst>
          </p:cNvPr>
          <p:cNvSpPr>
            <a:spLocks noGrp="1"/>
          </p:cNvSpPr>
          <p:nvPr>
            <p:ph sz="half" idx="1"/>
          </p:nvPr>
        </p:nvSpPr>
        <p:spPr>
          <a:xfrm>
            <a:off x="452723" y="2024178"/>
            <a:ext cx="5210216" cy="3803027"/>
          </a:xfrm>
        </p:spPr>
        <p:txBody>
          <a:bodyPr>
            <a:normAutofit fontScale="85000" lnSpcReduction="20000"/>
          </a:bodyPr>
          <a:lstStyle/>
          <a:p>
            <a:pPr marL="800100" lvl="1" indent="-342900">
              <a:buFont typeface="Wingdings" panose="05000000000000000000" pitchFamily="2" charset="2"/>
              <a:buChar char="Ø"/>
            </a:pPr>
            <a:r>
              <a:rPr lang="en-US" sz="2400" dirty="0">
                <a:latin typeface="Goudy Old Style" panose="02020502050305020303" pitchFamily="18" charset="0"/>
              </a:rPr>
              <a:t>Screen all staff - on each shift, for fever and respiratory symptoms.</a:t>
            </a:r>
          </a:p>
          <a:p>
            <a:pPr marL="1257300" lvl="2" indent="-342900">
              <a:buFont typeface="Courier New" panose="02070309020205020404" pitchFamily="49" charset="0"/>
              <a:buChar char="o"/>
            </a:pPr>
            <a:r>
              <a:rPr lang="en-US" sz="2400" dirty="0">
                <a:latin typeface="Goudy Old Style" panose="02020502050305020303" pitchFamily="18" charset="0"/>
              </a:rPr>
              <a:t>Actively take their temperature and document absence of shortness of breath, new or change in cough, and sore throat.</a:t>
            </a:r>
          </a:p>
          <a:p>
            <a:pPr marL="1257300" lvl="2" indent="-342900">
              <a:buFont typeface="Courier New" panose="02070309020205020404" pitchFamily="49" charset="0"/>
              <a:buChar char="o"/>
            </a:pPr>
            <a:r>
              <a:rPr lang="en-US" sz="2400" dirty="0">
                <a:latin typeface="Goudy Old Style" panose="02020502050305020303" pitchFamily="18" charset="0"/>
              </a:rPr>
              <a:t>If ill, have them put on a facemask and return home to self-isolate.</a:t>
            </a:r>
          </a:p>
          <a:p>
            <a:pPr marL="800100" lvl="1" indent="-342900">
              <a:buFont typeface="Wingdings" panose="05000000000000000000" pitchFamily="2" charset="2"/>
              <a:buChar char="Ø"/>
            </a:pPr>
            <a:r>
              <a:rPr lang="en-US" sz="2400" dirty="0">
                <a:latin typeface="Goudy Old Style" panose="02020502050305020303" pitchFamily="18" charset="0"/>
              </a:rPr>
              <a:t>Individuals with fevers, other symptoms of COVID-19, or unable to demonstrate proper use of infection control techniques </a:t>
            </a:r>
            <a:r>
              <a:rPr lang="en-US" sz="2400" b="1" u="sng" dirty="0">
                <a:latin typeface="Goudy Old Style" panose="02020502050305020303" pitchFamily="18" charset="0"/>
              </a:rPr>
              <a:t>must</a:t>
            </a:r>
            <a:r>
              <a:rPr lang="en-US" sz="2400" b="1" dirty="0">
                <a:latin typeface="Goudy Old Style" panose="02020502050305020303" pitchFamily="18" charset="0"/>
              </a:rPr>
              <a:t> </a:t>
            </a:r>
            <a:r>
              <a:rPr lang="en-US" sz="2400" dirty="0">
                <a:latin typeface="Goudy Old Style" panose="02020502050305020303" pitchFamily="18" charset="0"/>
              </a:rPr>
              <a:t>be restricted from entry.</a:t>
            </a:r>
          </a:p>
          <a:p>
            <a:endParaRPr lang="en-US" dirty="0"/>
          </a:p>
        </p:txBody>
      </p:sp>
      <p:sp>
        <p:nvSpPr>
          <p:cNvPr id="5" name="Content Placeholder 4">
            <a:extLst>
              <a:ext uri="{FF2B5EF4-FFF2-40B4-BE49-F238E27FC236}">
                <a16:creationId xmlns:a16="http://schemas.microsoft.com/office/drawing/2014/main" id="{A0EF6E70-05A2-4038-9B51-33503CA0FD66}"/>
              </a:ext>
            </a:extLst>
          </p:cNvPr>
          <p:cNvSpPr>
            <a:spLocks noGrp="1"/>
          </p:cNvSpPr>
          <p:nvPr>
            <p:ph sz="half" idx="2"/>
          </p:nvPr>
        </p:nvSpPr>
        <p:spPr>
          <a:xfrm>
            <a:off x="5829944" y="2227930"/>
            <a:ext cx="5597982" cy="3803027"/>
          </a:xfrm>
        </p:spPr>
        <p:txBody>
          <a:bodyPr>
            <a:normAutofit fontScale="85000" lnSpcReduction="20000"/>
          </a:bodyPr>
          <a:lstStyle/>
          <a:p>
            <a:pPr marL="800100" lvl="1" indent="-342900">
              <a:buFont typeface="Wingdings" panose="05000000000000000000" pitchFamily="2" charset="2"/>
              <a:buChar char="Ø"/>
            </a:pPr>
            <a:r>
              <a:rPr lang="en-US" sz="2400" dirty="0">
                <a:latin typeface="Goudy Old Style" panose="02020502050305020303" pitchFamily="18" charset="0"/>
              </a:rPr>
              <a:t>Identify staff that work at multiple facilities (e.g., agency staff, regional or corporate staff, etc.). Actively screen and restrict them appropriately to ensure they do not place others at the facility at risk for COVID-19.</a:t>
            </a:r>
          </a:p>
          <a:p>
            <a:pPr marL="800100" lvl="1" indent="-342900">
              <a:buFont typeface="Wingdings" panose="05000000000000000000" pitchFamily="2" charset="2"/>
              <a:buChar char="Ø"/>
            </a:pPr>
            <a:r>
              <a:rPr lang="en-US" sz="2400" dirty="0">
                <a:latin typeface="Goudy Old Style" panose="02020502050305020303" pitchFamily="18" charset="0"/>
              </a:rPr>
              <a:t>Employees without direct care or resident contact should wear a non-medical mask.</a:t>
            </a:r>
          </a:p>
          <a:p>
            <a:pPr marL="800100" lvl="1" indent="-342900">
              <a:buFont typeface="Wingdings" panose="05000000000000000000" pitchFamily="2" charset="2"/>
              <a:buChar char="Ø"/>
            </a:pPr>
            <a:r>
              <a:rPr lang="en-US" sz="2400" dirty="0">
                <a:latin typeface="Goudy Old Style" panose="02020502050305020303" pitchFamily="18" charset="0"/>
              </a:rPr>
              <a:t>Dedicate staff and mobile equipment exclusively to a unit/wing to minimize exposures and transmission throughout the facility and in-between facilities</a:t>
            </a:r>
          </a:p>
          <a:p>
            <a:pPr marL="1257300" lvl="2" indent="-342900">
              <a:buFont typeface="Courier New" panose="02070309020205020404" pitchFamily="49" charset="0"/>
              <a:buChar char="o"/>
            </a:pPr>
            <a:r>
              <a:rPr lang="en-US" sz="2400" dirty="0">
                <a:latin typeface="Goudy Old Style" panose="02020502050305020303" pitchFamily="18" charset="0"/>
              </a:rPr>
              <a:t>Limit staff working between wing/units as much as possible</a:t>
            </a:r>
          </a:p>
          <a:p>
            <a:pPr lvl="2"/>
            <a:endParaRPr lang="en-US" sz="2000" dirty="0">
              <a:latin typeface="Goudy Old Style" panose="02020502050305020303" pitchFamily="18" charset="0"/>
            </a:endParaRPr>
          </a:p>
          <a:p>
            <a:endParaRPr lang="en-US" dirty="0"/>
          </a:p>
        </p:txBody>
      </p:sp>
      <p:sp>
        <p:nvSpPr>
          <p:cNvPr id="6" name="Rectangle 5">
            <a:extLst>
              <a:ext uri="{FF2B5EF4-FFF2-40B4-BE49-F238E27FC236}">
                <a16:creationId xmlns:a16="http://schemas.microsoft.com/office/drawing/2014/main" id="{1AB1A503-32FF-45FC-A728-380F1CDC0206}"/>
              </a:ext>
            </a:extLst>
          </p:cNvPr>
          <p:cNvSpPr/>
          <p:nvPr/>
        </p:nvSpPr>
        <p:spPr>
          <a:xfrm>
            <a:off x="774923" y="5905999"/>
            <a:ext cx="11043139" cy="584775"/>
          </a:xfrm>
          <a:prstGeom prst="rect">
            <a:avLst/>
          </a:prstGeom>
          <a:noFill/>
        </p:spPr>
        <p:txBody>
          <a:bodyPr wrap="squar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oudy Old Style" panose="02020502050305020303" pitchFamily="18" charset="0"/>
              </a:rPr>
              <a:t>Practice Social Distancing and perform frequent hand hygiene!</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6860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3DB6EC-5B5D-4050-AF07-59AD5276A6DA}"/>
              </a:ext>
            </a:extLst>
          </p:cNvPr>
          <p:cNvSpPr/>
          <p:nvPr/>
        </p:nvSpPr>
        <p:spPr>
          <a:xfrm>
            <a:off x="774923" y="2084831"/>
            <a:ext cx="7125493" cy="2215991"/>
          </a:xfrm>
          <a:prstGeom prst="rect">
            <a:avLst/>
          </a:prstGeom>
        </p:spPr>
        <p:txBody>
          <a:bodyPr wrap="square">
            <a:spAutoFit/>
          </a:bodyPr>
          <a:lstStyle/>
          <a:p>
            <a:pPr lvl="0"/>
            <a:endParaRPr lang="en-US" sz="2000" u="sng" dirty="0">
              <a:latin typeface="Goudy Old Style" panose="02020502050305020303" pitchFamily="18" charset="0"/>
            </a:endParaRPr>
          </a:p>
          <a:p>
            <a:endParaRPr lang="en-US" sz="2000" dirty="0">
              <a:latin typeface="Goudy Old Style" panose="02020502050305020303" pitchFamily="18" charset="0"/>
            </a:endParaRPr>
          </a:p>
          <a:p>
            <a:endParaRPr lang="en-US" sz="2000" dirty="0">
              <a:latin typeface="Goudy Old Style" panose="02020502050305020303" pitchFamily="18" charset="0"/>
            </a:endParaRPr>
          </a:p>
          <a:p>
            <a:endParaRPr lang="en-US" sz="2000" dirty="0">
              <a:latin typeface="Goudy Old Style" panose="02020502050305020303" pitchFamily="18" charset="0"/>
              <a:ea typeface="Calibri" panose="020F0502020204030204" pitchFamily="34" charset="0"/>
              <a:cs typeface="Calibri" panose="020F0502020204030204" pitchFamily="34" charset="0"/>
            </a:endParaRPr>
          </a:p>
          <a:p>
            <a:endParaRPr lang="en-US" sz="2000" b="1" u="sng" dirty="0"/>
          </a:p>
          <a:p>
            <a:endParaRPr lang="en-US" sz="2000" b="1" u="sng" dirty="0"/>
          </a:p>
          <a:p>
            <a:endParaRPr lang="en-US" dirty="0"/>
          </a:p>
        </p:txBody>
      </p:sp>
      <p:sp>
        <p:nvSpPr>
          <p:cNvPr id="3" name="Title 2">
            <a:extLst>
              <a:ext uri="{FF2B5EF4-FFF2-40B4-BE49-F238E27FC236}">
                <a16:creationId xmlns:a16="http://schemas.microsoft.com/office/drawing/2014/main" id="{9563BC8A-8EF0-41AF-A5BA-C7C51C130C2A}"/>
              </a:ext>
            </a:extLst>
          </p:cNvPr>
          <p:cNvSpPr>
            <a:spLocks noGrp="1"/>
          </p:cNvSpPr>
          <p:nvPr>
            <p:ph type="title"/>
          </p:nvPr>
        </p:nvSpPr>
        <p:spPr/>
        <p:txBody>
          <a:bodyPr>
            <a:normAutofit/>
          </a:bodyPr>
          <a:lstStyle/>
          <a:p>
            <a:r>
              <a:rPr lang="en-US" sz="2700" dirty="0">
                <a:latin typeface="Goudy Old Style" panose="02020502050305020303" pitchFamily="18" charset="0"/>
              </a:rPr>
              <a:t>General guidance                                    </a:t>
            </a:r>
            <a:r>
              <a:rPr lang="en-US" sz="4500" dirty="0">
                <a:latin typeface="Goudy Old Style" panose="02020502050305020303" pitchFamily="18" charset="0"/>
              </a:rPr>
              <a:t>patient care</a:t>
            </a:r>
          </a:p>
        </p:txBody>
      </p:sp>
      <p:sp>
        <p:nvSpPr>
          <p:cNvPr id="9" name="Content Placeholder 8">
            <a:extLst>
              <a:ext uri="{FF2B5EF4-FFF2-40B4-BE49-F238E27FC236}">
                <a16:creationId xmlns:a16="http://schemas.microsoft.com/office/drawing/2014/main" id="{7DDC3477-36C3-4FD4-9627-B4A3ECE67ABF}"/>
              </a:ext>
            </a:extLst>
          </p:cNvPr>
          <p:cNvSpPr>
            <a:spLocks noGrp="1"/>
          </p:cNvSpPr>
          <p:nvPr>
            <p:ph idx="1"/>
          </p:nvPr>
        </p:nvSpPr>
        <p:spPr>
          <a:xfrm>
            <a:off x="774923" y="1770804"/>
            <a:ext cx="7280940" cy="5087196"/>
          </a:xfrm>
        </p:spPr>
        <p:txBody>
          <a:bodyPr>
            <a:normAutofit/>
          </a:bodyPr>
          <a:lstStyle/>
          <a:p>
            <a:pPr marL="342900" indent="-342900">
              <a:buFont typeface="Wingdings" panose="05000000000000000000" pitchFamily="2" charset="2"/>
              <a:buChar char="Ø"/>
            </a:pPr>
            <a:r>
              <a:rPr lang="en-US" sz="2000" b="1" u="sng" dirty="0">
                <a:solidFill>
                  <a:srgbClr val="990033"/>
                </a:solidFill>
                <a:latin typeface="Goudy Old Style" panose="02020502050305020303" pitchFamily="18" charset="0"/>
              </a:rPr>
              <a:t>Actively screen </a:t>
            </a:r>
            <a:r>
              <a:rPr lang="en-US" sz="2000" dirty="0">
                <a:latin typeface="Goudy Old Style" panose="02020502050305020303" pitchFamily="18" charset="0"/>
              </a:rPr>
              <a:t>residents and staff for fever and respiratory symptoms.  </a:t>
            </a:r>
            <a:r>
              <a:rPr lang="en-US" sz="1800" b="1" dirty="0">
                <a:solidFill>
                  <a:srgbClr val="990033"/>
                </a:solidFill>
                <a:latin typeface="Goudy Old Style" panose="02020502050305020303" pitchFamily="18" charset="0"/>
              </a:rPr>
              <a:t>Screen residents </a:t>
            </a:r>
            <a:r>
              <a:rPr lang="en-US" b="1" dirty="0">
                <a:solidFill>
                  <a:srgbClr val="990033"/>
                </a:solidFill>
                <a:latin typeface="Goudy Old Style" panose="02020502050305020303" pitchFamily="18" charset="0"/>
              </a:rPr>
              <a:t>each day</a:t>
            </a:r>
            <a:r>
              <a:rPr lang="en-US" sz="1800" b="1" dirty="0">
                <a:solidFill>
                  <a:srgbClr val="990033"/>
                </a:solidFill>
                <a:latin typeface="Goudy Old Style" panose="02020502050305020303" pitchFamily="18" charset="0"/>
              </a:rPr>
              <a:t>.</a:t>
            </a:r>
          </a:p>
          <a:p>
            <a:pPr marL="342900" indent="-342900">
              <a:buFont typeface="Wingdings" panose="05000000000000000000" pitchFamily="2" charset="2"/>
              <a:buChar char="Ø"/>
            </a:pPr>
            <a:r>
              <a:rPr lang="en-US" sz="2000" dirty="0">
                <a:latin typeface="Goudy Old Style" panose="02020502050305020303" pitchFamily="18" charset="0"/>
              </a:rPr>
              <a:t>If a resident has symptoms, collect a specimen and call the DPH Office of Epidemiology for instructions on where to take the specimen for testing (this information may be different for COVID outbreak facilities)</a:t>
            </a:r>
          </a:p>
          <a:p>
            <a:pPr marL="342900" indent="-342900">
              <a:buFont typeface="Wingdings" panose="05000000000000000000" pitchFamily="2" charset="2"/>
              <a:buChar char="Ø"/>
            </a:pPr>
            <a:r>
              <a:rPr lang="en-US" sz="2000" b="1" dirty="0">
                <a:solidFill>
                  <a:srgbClr val="990033"/>
                </a:solidFill>
                <a:latin typeface="Goudy Old Style" panose="02020502050305020303" pitchFamily="18" charset="0"/>
              </a:rPr>
              <a:t>No communal dining </a:t>
            </a:r>
            <a:r>
              <a:rPr lang="en-US" sz="2000" dirty="0">
                <a:latin typeface="Goudy Old Style" panose="02020502050305020303" pitchFamily="18" charset="0"/>
              </a:rPr>
              <a:t>or group activities</a:t>
            </a:r>
          </a:p>
          <a:p>
            <a:pPr marL="342900" indent="-342900">
              <a:buFont typeface="Wingdings" panose="05000000000000000000" pitchFamily="2" charset="2"/>
              <a:buChar char="Ø"/>
            </a:pPr>
            <a:r>
              <a:rPr lang="en-US" sz="2000" b="1" dirty="0">
                <a:solidFill>
                  <a:srgbClr val="990033"/>
                </a:solidFill>
                <a:latin typeface="Goudy Old Style" panose="02020502050305020303" pitchFamily="18" charset="0"/>
              </a:rPr>
              <a:t>Practice social distancing </a:t>
            </a:r>
            <a:r>
              <a:rPr lang="en-US" sz="2000" dirty="0">
                <a:latin typeface="Goudy Old Style" panose="02020502050305020303" pitchFamily="18" charset="0"/>
              </a:rPr>
              <a:t>and perform frequent hand hygiene.</a:t>
            </a:r>
          </a:p>
          <a:p>
            <a:pPr marL="342900" indent="-342900">
              <a:buFont typeface="Wingdings" panose="05000000000000000000" pitchFamily="2" charset="2"/>
              <a:buChar char="Ø"/>
            </a:pPr>
            <a:r>
              <a:rPr lang="en-US" sz="2000" dirty="0">
                <a:latin typeface="Goudy Old Style" panose="02020502050305020303" pitchFamily="18" charset="0"/>
              </a:rPr>
              <a:t>Work to segregate residents to provide staff continuity between those at high risk and those at lower risk.</a:t>
            </a:r>
          </a:p>
          <a:p>
            <a:pPr marL="342900" indent="-342900">
              <a:buFont typeface="Wingdings" panose="05000000000000000000" pitchFamily="2" charset="2"/>
              <a:buChar char="Ø"/>
            </a:pPr>
            <a:r>
              <a:rPr lang="en-US" sz="2000" dirty="0">
                <a:latin typeface="Goudy Old Style" panose="02020502050305020303" pitchFamily="18" charset="0"/>
              </a:rPr>
              <a:t>Cluster care tasks (and medication delivery if possible) to decrease cross contamination risk and frequent entry/exit into resident rooms.</a:t>
            </a:r>
            <a:endParaRPr lang="en-US" dirty="0"/>
          </a:p>
        </p:txBody>
      </p:sp>
      <p:sp>
        <p:nvSpPr>
          <p:cNvPr id="10" name="TextBox 9">
            <a:extLst>
              <a:ext uri="{FF2B5EF4-FFF2-40B4-BE49-F238E27FC236}">
                <a16:creationId xmlns:a16="http://schemas.microsoft.com/office/drawing/2014/main" id="{67510D2E-FC93-41FC-88D6-98832033FF52}"/>
              </a:ext>
            </a:extLst>
          </p:cNvPr>
          <p:cNvSpPr txBox="1"/>
          <p:nvPr/>
        </p:nvSpPr>
        <p:spPr>
          <a:xfrm>
            <a:off x="8283406" y="2136338"/>
            <a:ext cx="3133671" cy="258532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a:effectLst>
            <a:innerShdw blurRad="63500" dist="50800">
              <a:srgbClr val="990033">
                <a:alpha val="43000"/>
              </a:srgbClr>
            </a:innerShdw>
            <a:softEdge rad="12700"/>
          </a:effectLst>
          <a:scene3d>
            <a:camera prst="orthographicFront"/>
            <a:lightRig rig="threePt" dir="t"/>
          </a:scene3d>
          <a:sp3d>
            <a:bevelB w="0" h="0" prst="cross"/>
          </a:sp3d>
        </p:spPr>
        <p:txBody>
          <a:bodyPr wrap="square" rtlCol="0">
            <a:spAutoFit/>
          </a:bodyPr>
          <a:lstStyle/>
          <a:p>
            <a:r>
              <a:rPr lang="en-US" b="1" dirty="0">
                <a:solidFill>
                  <a:srgbClr val="990033"/>
                </a:solidFill>
                <a:latin typeface="Goudy Old Style" panose="02020502050305020303" pitchFamily="18" charset="0"/>
              </a:rPr>
              <a:t>Facilities experiencing an increased number of respiratory illnesses (regardless of suspected etiology) among residents or healthcare personnel should immediately contact the DPH Office of Epidemiology for further guidance.</a:t>
            </a:r>
          </a:p>
        </p:txBody>
      </p:sp>
    </p:spTree>
    <p:extLst>
      <p:ext uri="{BB962C8B-B14F-4D97-AF65-F5344CB8AC3E}">
        <p14:creationId xmlns:p14="http://schemas.microsoft.com/office/powerpoint/2010/main" val="243045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CD62B-183C-4AB5-A52A-CA39E92F71B6}"/>
              </a:ext>
            </a:extLst>
          </p:cNvPr>
          <p:cNvSpPr/>
          <p:nvPr/>
        </p:nvSpPr>
        <p:spPr>
          <a:xfrm>
            <a:off x="774922" y="1770805"/>
            <a:ext cx="10772037" cy="4154984"/>
          </a:xfrm>
          <a:prstGeom prst="rect">
            <a:avLst/>
          </a:prstGeom>
        </p:spPr>
        <p:txBody>
          <a:bodyPr wrap="square">
            <a:spAutoFit/>
          </a:bodyPr>
          <a:lstStyle/>
          <a:p>
            <a:pPr lvl="1"/>
            <a:endParaRPr lang="en-US" sz="2400" b="1" u="sng" dirty="0">
              <a:solidFill>
                <a:srgbClr val="990033"/>
              </a:solidFill>
              <a:latin typeface="Goudy Old Style" panose="02020502050305020303" pitchFamily="18" charset="0"/>
            </a:endParaRPr>
          </a:p>
          <a:p>
            <a:pPr marL="342900" lvl="0" indent="-342900">
              <a:buFont typeface="Wingdings" panose="05000000000000000000" pitchFamily="2" charset="2"/>
              <a:buChar char="Ø"/>
            </a:pPr>
            <a:r>
              <a:rPr lang="en-US" sz="2000" dirty="0">
                <a:latin typeface="Goudy Old Style" panose="02020502050305020303" pitchFamily="18" charset="0"/>
              </a:rPr>
              <a:t>Follow CDC guidelines for limiting transmission of COVID-19 among healthcare workers found at </a:t>
            </a:r>
            <a:r>
              <a:rPr lang="en-US" sz="2000" dirty="0">
                <a:latin typeface="Goudy Old Style" panose="02020502050305020303" pitchFamily="18" charset="0"/>
                <a:hlinkClick r:id="rId2"/>
              </a:rPr>
              <a:t>https://www.cdc.gov/coronavirus/2019-ncov/hcp/guidance-risk-assesment-hcp.html</a:t>
            </a:r>
            <a:endParaRPr lang="en-US" sz="2000" dirty="0">
              <a:latin typeface="Goudy Old Style" panose="02020502050305020303" pitchFamily="18" charset="0"/>
            </a:endParaRPr>
          </a:p>
          <a:p>
            <a:pPr marL="800100" lvl="1" indent="-342900">
              <a:buFont typeface="Courier New" panose="02070309020205020404" pitchFamily="49" charset="0"/>
              <a:buChar char="o"/>
            </a:pPr>
            <a:r>
              <a:rPr lang="en-US" sz="2000" dirty="0">
                <a:latin typeface="Goudy Old Style" panose="02020502050305020303" pitchFamily="18" charset="0"/>
              </a:rPr>
              <a:t>This applies to health care workers such as hospice workers, EMS personnel, or dialysis technicians that provide care to residents</a:t>
            </a:r>
          </a:p>
          <a:p>
            <a:pPr marL="800100" lvl="1" indent="-342900">
              <a:buFont typeface="Courier New" panose="02070309020205020404" pitchFamily="49" charset="0"/>
              <a:buChar char="o"/>
            </a:pPr>
            <a:r>
              <a:rPr lang="en-US" sz="2000" dirty="0">
                <a:latin typeface="Goudy Old Style" panose="02020502050305020303" pitchFamily="18" charset="0"/>
              </a:rPr>
              <a:t>Health care workers should be allowed into the facility as long as they meet the CDC guidelines for health care workers</a:t>
            </a:r>
          </a:p>
          <a:p>
            <a:pPr marL="800100" lvl="1" indent="-342900">
              <a:buFont typeface="Courier New" panose="02070309020205020404" pitchFamily="49" charset="0"/>
              <a:buChar char="o"/>
            </a:pPr>
            <a:r>
              <a:rPr lang="en-US" sz="2000" dirty="0">
                <a:latin typeface="Goudy Old Style" panose="02020502050305020303" pitchFamily="18" charset="0"/>
              </a:rPr>
              <a:t>Frequently review the CDC website dedicated to COVID-19 for health care professionals </a:t>
            </a:r>
            <a:r>
              <a:rPr lang="en-US" sz="2000" dirty="0">
                <a:latin typeface="Goudy Old Style" panose="02020502050305020303" pitchFamily="18" charset="0"/>
                <a:hlinkClick r:id="rId3"/>
              </a:rPr>
              <a:t>https://www.cdc.gov/coronavirus/2019-nCoV/hcp/index.html</a:t>
            </a:r>
            <a:endParaRPr lang="en-US" sz="2000" dirty="0">
              <a:latin typeface="Goudy Old Style" panose="02020502050305020303" pitchFamily="18" charset="0"/>
            </a:endParaRPr>
          </a:p>
          <a:p>
            <a:pPr marL="800100" lvl="1" indent="-342900">
              <a:buFont typeface="Courier New" panose="02070309020205020404" pitchFamily="49" charset="0"/>
              <a:buChar char="o"/>
            </a:pPr>
            <a:r>
              <a:rPr lang="en-US" sz="2000" dirty="0">
                <a:latin typeface="Goudy Old Style" panose="02020502050305020303" pitchFamily="18" charset="0"/>
              </a:rPr>
              <a:t>Do not restrict EMS personnel in an emergency situation</a:t>
            </a:r>
          </a:p>
          <a:p>
            <a:pPr lvl="1"/>
            <a:endParaRPr lang="en-US" sz="2000" dirty="0">
              <a:latin typeface="Goudy Old Style" panose="02020502050305020303" pitchFamily="18" charset="0"/>
            </a:endParaRPr>
          </a:p>
          <a:p>
            <a:pPr marL="342900" lvl="0" indent="-342900">
              <a:buFont typeface="Wingdings" panose="05000000000000000000" pitchFamily="2" charset="2"/>
              <a:buChar char="Ø"/>
            </a:pPr>
            <a:endParaRPr lang="en-US" sz="2000" dirty="0">
              <a:latin typeface="Goudy Old Style" panose="02020502050305020303" pitchFamily="18" charset="0"/>
            </a:endParaRPr>
          </a:p>
          <a:p>
            <a:pPr lvl="0"/>
            <a:endParaRPr lang="en-US" sz="2000" dirty="0">
              <a:latin typeface="Goudy Old Style" panose="02020502050305020303" pitchFamily="18" charset="0"/>
            </a:endParaRPr>
          </a:p>
        </p:txBody>
      </p:sp>
      <p:sp>
        <p:nvSpPr>
          <p:cNvPr id="3" name="Title 2">
            <a:extLst>
              <a:ext uri="{FF2B5EF4-FFF2-40B4-BE49-F238E27FC236}">
                <a16:creationId xmlns:a16="http://schemas.microsoft.com/office/drawing/2014/main" id="{4EBD2267-A724-4FAB-8636-82C447E89741}"/>
              </a:ext>
            </a:extLst>
          </p:cNvPr>
          <p:cNvSpPr>
            <a:spLocks noGrp="1"/>
          </p:cNvSpPr>
          <p:nvPr>
            <p:ph type="title"/>
          </p:nvPr>
        </p:nvSpPr>
        <p:spPr/>
        <p:txBody>
          <a:bodyPr>
            <a:normAutofit fontScale="90000"/>
          </a:bodyPr>
          <a:lstStyle/>
          <a:p>
            <a:r>
              <a:rPr lang="en-US" sz="3000" dirty="0">
                <a:latin typeface="Goudy Old Style" panose="02020502050305020303" pitchFamily="18" charset="0"/>
              </a:rPr>
              <a:t>General guidance   </a:t>
            </a:r>
            <a:r>
              <a:rPr lang="en-US" sz="5000" dirty="0">
                <a:latin typeface="Goudy Old Style" panose="02020502050305020303" pitchFamily="18" charset="0"/>
              </a:rPr>
              <a:t>health care workers</a:t>
            </a:r>
          </a:p>
        </p:txBody>
      </p:sp>
      <p:sp>
        <p:nvSpPr>
          <p:cNvPr id="5" name="TextBox 4">
            <a:extLst>
              <a:ext uri="{FF2B5EF4-FFF2-40B4-BE49-F238E27FC236}">
                <a16:creationId xmlns:a16="http://schemas.microsoft.com/office/drawing/2014/main" id="{107DE170-99BB-426C-A7C7-092080FDCDEC}"/>
              </a:ext>
            </a:extLst>
          </p:cNvPr>
          <p:cNvSpPr txBox="1"/>
          <p:nvPr/>
        </p:nvSpPr>
        <p:spPr>
          <a:xfrm>
            <a:off x="774922" y="5140960"/>
            <a:ext cx="8917718" cy="1015663"/>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latin typeface="Goudy Old Style" panose="02020502050305020303" pitchFamily="18" charset="0"/>
              </a:rPr>
              <a:t>Surveyors are constantly evaluated by DHCQ to ensure they don’t pose a transmission risk when entering the facility.  They should be screened by the facility the same as any individual entering the facility</a:t>
            </a:r>
          </a:p>
        </p:txBody>
      </p:sp>
    </p:spTree>
    <p:extLst>
      <p:ext uri="{BB962C8B-B14F-4D97-AF65-F5344CB8AC3E}">
        <p14:creationId xmlns:p14="http://schemas.microsoft.com/office/powerpoint/2010/main" val="255654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2749-AC34-48D0-985B-7668DDEDCF7B}"/>
              </a:ext>
            </a:extLst>
          </p:cNvPr>
          <p:cNvSpPr>
            <a:spLocks noGrp="1"/>
          </p:cNvSpPr>
          <p:nvPr>
            <p:ph type="title"/>
          </p:nvPr>
        </p:nvSpPr>
        <p:spPr/>
        <p:txBody>
          <a:bodyPr>
            <a:normAutofit fontScale="90000"/>
          </a:bodyPr>
          <a:lstStyle/>
          <a:p>
            <a:r>
              <a:rPr lang="en-US" sz="3000" dirty="0">
                <a:latin typeface="Goudy Old Style" panose="02020502050305020303" pitchFamily="18" charset="0"/>
              </a:rPr>
              <a:t>General guidance   </a:t>
            </a:r>
            <a:r>
              <a:rPr lang="en-US" sz="5000" dirty="0">
                <a:latin typeface="Goudy Old Style" panose="02020502050305020303" pitchFamily="18" charset="0"/>
              </a:rPr>
              <a:t>health care workers</a:t>
            </a:r>
          </a:p>
        </p:txBody>
      </p:sp>
      <p:sp>
        <p:nvSpPr>
          <p:cNvPr id="3" name="Rectangle 2">
            <a:extLst>
              <a:ext uri="{FF2B5EF4-FFF2-40B4-BE49-F238E27FC236}">
                <a16:creationId xmlns:a16="http://schemas.microsoft.com/office/drawing/2014/main" id="{A25DABEA-B10A-42FE-99CC-566478EB4621}"/>
              </a:ext>
            </a:extLst>
          </p:cNvPr>
          <p:cNvSpPr/>
          <p:nvPr/>
        </p:nvSpPr>
        <p:spPr>
          <a:xfrm>
            <a:off x="1656080" y="2208223"/>
            <a:ext cx="8026400" cy="3847207"/>
          </a:xfrm>
          <a:prstGeom prst="rect">
            <a:avLst/>
          </a:prstGeom>
        </p:spPr>
        <p:txBody>
          <a:bodyPr wrap="square">
            <a:spAutoFit/>
          </a:bodyPr>
          <a:lstStyle/>
          <a:p>
            <a:pPr lvl="0"/>
            <a:r>
              <a:rPr lang="en-US" sz="3200" b="1" u="sng" dirty="0">
                <a:solidFill>
                  <a:srgbClr val="990033"/>
                </a:solidFill>
                <a:latin typeface="Goudy Old Style" panose="02020502050305020303" pitchFamily="18" charset="0"/>
              </a:rPr>
              <a:t>KEY POINTS</a:t>
            </a:r>
          </a:p>
          <a:p>
            <a:pPr lvl="0"/>
            <a:endParaRPr lang="en-US" sz="3200" b="1" u="sng" dirty="0">
              <a:solidFill>
                <a:srgbClr val="990033"/>
              </a:solidFill>
              <a:latin typeface="Goudy Old Style" panose="02020502050305020303" pitchFamily="18" charset="0"/>
            </a:endParaRPr>
          </a:p>
          <a:p>
            <a:pPr marL="800100" lvl="1" indent="-342900">
              <a:buFont typeface="Wingdings" panose="05000000000000000000" pitchFamily="2" charset="2"/>
              <a:buChar char="Ø"/>
            </a:pPr>
            <a:r>
              <a:rPr lang="en-US" sz="2000" dirty="0">
                <a:latin typeface="Goudy Old Style" panose="02020502050305020303" pitchFamily="18" charset="0"/>
              </a:rPr>
              <a:t>Any staff providing direct care or contact should don appropriate PPE before entering the room.</a:t>
            </a:r>
          </a:p>
          <a:p>
            <a:pPr lvl="1"/>
            <a:endParaRPr lang="en-US" sz="2000" dirty="0">
              <a:latin typeface="Goudy Old Style" panose="02020502050305020303" pitchFamily="18" charset="0"/>
            </a:endParaRPr>
          </a:p>
          <a:p>
            <a:pPr marL="800100" lvl="1" indent="-342900">
              <a:buFont typeface="Wingdings" panose="05000000000000000000" pitchFamily="2" charset="2"/>
              <a:buChar char="Ø"/>
            </a:pPr>
            <a:r>
              <a:rPr lang="en-US" sz="2000" dirty="0">
                <a:latin typeface="Goudy Old Style" panose="02020502050305020303" pitchFamily="18" charset="0"/>
              </a:rPr>
              <a:t>After care/contact is completed, the gloves should be removed and effective hand hygiene be performed.</a:t>
            </a:r>
          </a:p>
          <a:p>
            <a:pPr lvl="1"/>
            <a:endParaRPr lang="en-US" sz="2000" dirty="0">
              <a:latin typeface="Goudy Old Style" panose="02020502050305020303" pitchFamily="18" charset="0"/>
            </a:endParaRPr>
          </a:p>
          <a:p>
            <a:pPr marL="800100" lvl="1" indent="-342900">
              <a:buFont typeface="Wingdings" panose="05000000000000000000" pitchFamily="2" charset="2"/>
              <a:buChar char="Ø"/>
            </a:pPr>
            <a:r>
              <a:rPr lang="en-US" sz="2000" dirty="0">
                <a:latin typeface="Goudy Old Style" panose="02020502050305020303" pitchFamily="18" charset="0"/>
              </a:rPr>
              <a:t>It is recommended to keep your mask on during the shift, and change as needed depending upon soiling.  DO NOT touch the front of the face mask when doffing.</a:t>
            </a:r>
          </a:p>
        </p:txBody>
      </p:sp>
    </p:spTree>
    <p:extLst>
      <p:ext uri="{BB962C8B-B14F-4D97-AF65-F5344CB8AC3E}">
        <p14:creationId xmlns:p14="http://schemas.microsoft.com/office/powerpoint/2010/main" val="1535339055"/>
      </p:ext>
    </p:extLst>
  </p:cSld>
  <p:clrMapOvr>
    <a:masterClrMapping/>
  </p:clrMapOvr>
</p:sld>
</file>

<file path=ppt/theme/theme1.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ec Walker PowerPoint template 1017" id="{CE6BEB53-6E78-4590-961D-2A7C5701885E}" vid="{56793A4E-7C7C-4877-8FAB-E0662D0A0A20}"/>
    </a:ext>
  </a:extLst>
</a:theme>
</file>

<file path=ppt/theme/theme2.xml><?xml version="1.0" encoding="utf-8"?>
<a:theme xmlns:a="http://schemas.openxmlformats.org/drawingml/2006/main" name="2_Steve_000">
  <a:themeElements>
    <a:clrScheme name="HBR Article Decks 4/26/2016">
      <a:dk1>
        <a:sysClr val="windowText" lastClr="000000"/>
      </a:dk1>
      <a:lt1>
        <a:sysClr val="window" lastClr="FFFFFF"/>
      </a:lt1>
      <a:dk2>
        <a:srgbClr val="666666"/>
      </a:dk2>
      <a:lt2>
        <a:srgbClr val="999683"/>
      </a:lt2>
      <a:accent1>
        <a:srgbClr val="CC0000"/>
      </a:accent1>
      <a:accent2>
        <a:srgbClr val="FD9600"/>
      </a:accent2>
      <a:accent3>
        <a:srgbClr val="00669B"/>
      </a:accent3>
      <a:accent4>
        <a:srgbClr val="009933"/>
      </a:accent4>
      <a:accent5>
        <a:srgbClr val="00C8FF"/>
      </a:accent5>
      <a:accent6>
        <a:srgbClr val="731E46"/>
      </a:accent6>
      <a:hlink>
        <a:srgbClr val="00669B"/>
      </a:hlink>
      <a:folHlink>
        <a:srgbClr val="74962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c Walker PowerPoint template 1017" id="{CE6BEB53-6E78-4590-961D-2A7C5701885E}" vid="{D836503B-5305-4176-855C-AF8F7DD151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 Walker PowerPoint template 1017</Template>
  <TotalTime>4226</TotalTime>
  <Words>3008</Words>
  <Application>Microsoft Office PowerPoint</Application>
  <PresentationFormat>Widescreen</PresentationFormat>
  <Paragraphs>352</Paragraphs>
  <Slides>37</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Arial Black</vt:lpstr>
      <vt:lpstr>Calibri</vt:lpstr>
      <vt:lpstr>Courier New</vt:lpstr>
      <vt:lpstr>Garamond</vt:lpstr>
      <vt:lpstr>Gill Sans MT</vt:lpstr>
      <vt:lpstr>Goudy Old Style</vt:lpstr>
      <vt:lpstr>Times New Roman</vt:lpstr>
      <vt:lpstr>Wingdings</vt:lpstr>
      <vt:lpstr>Wingdings 2</vt:lpstr>
      <vt:lpstr>Kara DHSS</vt:lpstr>
      <vt:lpstr>2_Steve_000</vt:lpstr>
      <vt:lpstr>  </vt:lpstr>
      <vt:lpstr>Objectives </vt:lpstr>
      <vt:lpstr>General guidance - updated                            VISITATION</vt:lpstr>
      <vt:lpstr>General guidance updated                    VISITATION</vt:lpstr>
      <vt:lpstr>General guidance                                             VISITATION</vt:lpstr>
      <vt:lpstr>General guidance                               All employees</vt:lpstr>
      <vt:lpstr>General guidance                                    patient care</vt:lpstr>
      <vt:lpstr>General guidance   health care workers</vt:lpstr>
      <vt:lpstr>General guidance   health care workers</vt:lpstr>
      <vt:lpstr>General guidance           facility operations</vt:lpstr>
      <vt:lpstr>General guidance           facility operations </vt:lpstr>
      <vt:lpstr>HAND HYGIENE</vt:lpstr>
      <vt:lpstr>PERSONAL PROTECTIve EQUIPMENT</vt:lpstr>
      <vt:lpstr>PERSONAL PROTECTIve EQUIPMENT</vt:lpstr>
      <vt:lpstr>Personal protective equipment</vt:lpstr>
      <vt:lpstr>PERSONAL Protective EQUIPMENT Surgical mask use AND RE-USE</vt:lpstr>
      <vt:lpstr>PERSONAL Protective EQUIPMENT Surgical mask use AND RE-USE</vt:lpstr>
      <vt:lpstr>PowerPoint Presentation</vt:lpstr>
      <vt:lpstr>PERSONAL Protective EQUIPMENT CDC mask recommendations</vt:lpstr>
      <vt:lpstr>Isolation precautions and ppe use (by staff role)</vt:lpstr>
      <vt:lpstr>Isolation set up and considerations</vt:lpstr>
      <vt:lpstr>Isolation precautions and ppe use</vt:lpstr>
      <vt:lpstr>Setting up an isolation area</vt:lpstr>
      <vt:lpstr>Setting up an isolation area</vt:lpstr>
      <vt:lpstr>Types of isolation carts (samples of what could be used)</vt:lpstr>
      <vt:lpstr>Setting up an isolation cart</vt:lpstr>
      <vt:lpstr>Sample set up of an isolation cart – contents/supplies</vt:lpstr>
      <vt:lpstr>Isolation precautions and ppe use demonstration</vt:lpstr>
      <vt:lpstr>SAMPLE COLLECTION</vt:lpstr>
      <vt:lpstr>Rapid Point of care test interpretation </vt:lpstr>
      <vt:lpstr>Transfer from Post Acute Care Facility to Hospital </vt:lpstr>
      <vt:lpstr>Transfer from Post Acute Care Facility to Hospital </vt:lpstr>
      <vt:lpstr>PowerPoint Presentation</vt:lpstr>
      <vt:lpstr>STATE HEALTH OPERATIONS CENTER (SHOC) Post acute care team</vt:lpstr>
      <vt:lpstr>STATE HEALTH OPERATIONS CENTER (SHOC) resources</vt:lpstr>
      <vt:lpstr>Spread of bacteria</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DEPARTMENT OF HEALTH &amp; SOCIAL SERVICES RECOMMENDATIONS FOR INFECTION CONTROL &amp; PREVENTION OF COVID-19 IN FACILITIES SERVING OLDER ADULTS</dc:title>
  <dc:creator>Carr, Anne (DHSS)</dc:creator>
  <cp:lastModifiedBy>Brookins, Kate (DHSS)</cp:lastModifiedBy>
  <cp:revision>148</cp:revision>
  <cp:lastPrinted>2020-04-21T14:15:43Z</cp:lastPrinted>
  <dcterms:created xsi:type="dcterms:W3CDTF">2020-04-01T15:10:14Z</dcterms:created>
  <dcterms:modified xsi:type="dcterms:W3CDTF">2020-06-11T19:48:33Z</dcterms:modified>
</cp:coreProperties>
</file>